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74" r:id="rId4"/>
    <p:sldId id="259" r:id="rId5"/>
    <p:sldId id="269" r:id="rId6"/>
    <p:sldId id="260" r:id="rId7"/>
    <p:sldId id="270" r:id="rId8"/>
    <p:sldId id="271" r:id="rId9"/>
    <p:sldId id="272" r:id="rId10"/>
    <p:sldId id="257" r:id="rId11"/>
    <p:sldId id="264" r:id="rId12"/>
    <p:sldId id="258" r:id="rId13"/>
    <p:sldId id="268" r:id="rId14"/>
    <p:sldId id="262" r:id="rId15"/>
    <p:sldId id="263" r:id="rId16"/>
    <p:sldId id="275"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a M. Smith" initials="AMS" lastIdx="1" clrIdx="0">
    <p:extLst>
      <p:ext uri="{19B8F6BF-5375-455C-9EA6-DF929625EA0E}">
        <p15:presenceInfo xmlns:p15="http://schemas.microsoft.com/office/powerpoint/2012/main" userId="S::alisamae@uw.edu::f6f8fb6c-4286-4b49-a296-ac8c72705c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591"/>
    <p:restoredTop sz="95940"/>
  </p:normalViewPr>
  <p:slideViewPr>
    <p:cSldViewPr snapToGrid="0" snapToObjects="1">
      <p:cViewPr varScale="1">
        <p:scale>
          <a:sx n="67" d="100"/>
          <a:sy n="67" d="100"/>
        </p:scale>
        <p:origin x="1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02T17:15:33.987" idx="1">
    <p:pos x="4337" y="1830"/>
    <p:text>Where will this information be available??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10/5/2020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10/5/2020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10/5/2020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contractnegotiationcomp@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contractnegotiationcomp@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FBF7-F5AF-DA4F-A18B-44C942700A34}"/>
              </a:ext>
            </a:extLst>
          </p:cNvPr>
          <p:cNvSpPr>
            <a:spLocks noGrp="1"/>
          </p:cNvSpPr>
          <p:nvPr>
            <p:ph type="ctrTitle"/>
          </p:nvPr>
        </p:nvSpPr>
        <p:spPr>
          <a:xfrm>
            <a:off x="1154955" y="1219200"/>
            <a:ext cx="8825658" cy="2677648"/>
          </a:xfrm>
        </p:spPr>
        <p:txBody>
          <a:bodyPr/>
          <a:lstStyle/>
          <a:p>
            <a:r>
              <a:rPr lang="en-US" b="1" dirty="0"/>
              <a:t>Contracts Negotiation Competition</a:t>
            </a:r>
            <a:endParaRPr lang="en-US" dirty="0"/>
          </a:p>
        </p:txBody>
      </p:sp>
      <p:sp>
        <p:nvSpPr>
          <p:cNvPr id="3" name="Subtitle 2">
            <a:extLst>
              <a:ext uri="{FF2B5EF4-FFF2-40B4-BE49-F238E27FC236}">
                <a16:creationId xmlns:a16="http://schemas.microsoft.com/office/drawing/2014/main" id="{7149B0C4-2B8A-EC40-BD9B-F2D19EF557C4}"/>
              </a:ext>
            </a:extLst>
          </p:cNvPr>
          <p:cNvSpPr>
            <a:spLocks noGrp="1"/>
          </p:cNvSpPr>
          <p:nvPr>
            <p:ph type="subTitle" idx="1"/>
          </p:nvPr>
        </p:nvSpPr>
        <p:spPr/>
        <p:txBody>
          <a:bodyPr/>
          <a:lstStyle/>
          <a:p>
            <a:r>
              <a:rPr lang="en-US" dirty="0"/>
              <a:t>Presented by UW Moot Court honor Board</a:t>
            </a:r>
          </a:p>
        </p:txBody>
      </p:sp>
      <p:sp>
        <p:nvSpPr>
          <p:cNvPr id="4" name="TextBox 3">
            <a:extLst>
              <a:ext uri="{FF2B5EF4-FFF2-40B4-BE49-F238E27FC236}">
                <a16:creationId xmlns:a16="http://schemas.microsoft.com/office/drawing/2014/main" id="{DF2E3E58-E2EB-504A-AF16-092C7A53F76F}"/>
              </a:ext>
            </a:extLst>
          </p:cNvPr>
          <p:cNvSpPr txBox="1"/>
          <p:nvPr/>
        </p:nvSpPr>
        <p:spPr>
          <a:xfrm>
            <a:off x="1154955" y="1403460"/>
            <a:ext cx="1873405" cy="938719"/>
          </a:xfrm>
          <a:prstGeom prst="rect">
            <a:avLst/>
          </a:prstGeom>
          <a:noFill/>
        </p:spPr>
        <p:txBody>
          <a:bodyPr wrap="square" rtlCol="0">
            <a:spAutoFit/>
          </a:bodyPr>
          <a:lstStyle/>
          <a:p>
            <a:r>
              <a:rPr lang="en-US" sz="5500" b="1" dirty="0">
                <a:solidFill>
                  <a:schemeClr val="bg1"/>
                </a:solidFill>
              </a:rPr>
              <a:t>2020</a:t>
            </a:r>
          </a:p>
        </p:txBody>
      </p:sp>
    </p:spTree>
    <p:extLst>
      <p:ext uri="{BB962C8B-B14F-4D97-AF65-F5344CB8AC3E}">
        <p14:creationId xmlns:p14="http://schemas.microsoft.com/office/powerpoint/2010/main" val="331061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549C5-E288-F049-BC92-5E1BC4DDA202}"/>
              </a:ext>
            </a:extLst>
          </p:cNvPr>
          <p:cNvSpPr>
            <a:spLocks noGrp="1"/>
          </p:cNvSpPr>
          <p:nvPr>
            <p:ph type="title"/>
          </p:nvPr>
        </p:nvSpPr>
        <p:spPr/>
        <p:txBody>
          <a:bodyPr/>
          <a:lstStyle/>
          <a:p>
            <a:r>
              <a:rPr lang="en-US" dirty="0"/>
              <a:t>How to Register</a:t>
            </a:r>
          </a:p>
        </p:txBody>
      </p:sp>
      <p:sp>
        <p:nvSpPr>
          <p:cNvPr id="3" name="Content Placeholder 2">
            <a:extLst>
              <a:ext uri="{FF2B5EF4-FFF2-40B4-BE49-F238E27FC236}">
                <a16:creationId xmlns:a16="http://schemas.microsoft.com/office/drawing/2014/main" id="{4E39FB5C-7416-FE4C-8216-19A674A5482B}"/>
              </a:ext>
            </a:extLst>
          </p:cNvPr>
          <p:cNvSpPr>
            <a:spLocks noGrp="1"/>
          </p:cNvSpPr>
          <p:nvPr>
            <p:ph idx="1"/>
          </p:nvPr>
        </p:nvSpPr>
        <p:spPr>
          <a:xfrm>
            <a:off x="1154954" y="2603499"/>
            <a:ext cx="9171075" cy="3674637"/>
          </a:xfrm>
        </p:spPr>
        <p:txBody>
          <a:bodyPr>
            <a:normAutofit/>
          </a:bodyPr>
          <a:lstStyle/>
          <a:p>
            <a:r>
              <a:rPr lang="en-US" dirty="0"/>
              <a:t>Email </a:t>
            </a:r>
            <a:r>
              <a:rPr lang="en-US" b="1" dirty="0">
                <a:solidFill>
                  <a:schemeClr val="tx1"/>
                </a:solidFill>
                <a:hlinkClick r:id="rId2">
                  <a:extLst>
                    <a:ext uri="{A12FA001-AC4F-418D-AE19-62706E023703}">
                      <ahyp:hlinkClr xmlns:ahyp="http://schemas.microsoft.com/office/drawing/2018/hyperlinkcolor" val="tx"/>
                    </a:ext>
                  </a:extLst>
                </a:hlinkClick>
              </a:rPr>
              <a:t>contractnegotiationcomp@gmail.com</a:t>
            </a:r>
            <a:endParaRPr lang="en-US" b="1" dirty="0">
              <a:solidFill>
                <a:schemeClr val="tx1"/>
              </a:solidFill>
            </a:endParaRPr>
          </a:p>
          <a:p>
            <a:r>
              <a:rPr lang="en-US" b="1" dirty="0">
                <a:solidFill>
                  <a:schemeClr val="tx1"/>
                </a:solidFill>
              </a:rPr>
              <a:t>Include in the email:</a:t>
            </a:r>
          </a:p>
          <a:p>
            <a:pPr lvl="1"/>
            <a:r>
              <a:rPr lang="en-US" b="1" dirty="0">
                <a:solidFill>
                  <a:schemeClr val="tx1"/>
                </a:solidFill>
              </a:rPr>
              <a:t>You and your partner’s names</a:t>
            </a:r>
          </a:p>
          <a:p>
            <a:pPr lvl="1"/>
            <a:r>
              <a:rPr lang="en-US" b="1" dirty="0">
                <a:solidFill>
                  <a:schemeClr val="tx1"/>
                </a:solidFill>
              </a:rPr>
              <a:t>Both of your emails</a:t>
            </a:r>
          </a:p>
          <a:p>
            <a:pPr lvl="1"/>
            <a:r>
              <a:rPr lang="en-US" b="1" dirty="0">
                <a:solidFill>
                  <a:schemeClr val="tx1"/>
                </a:solidFill>
              </a:rPr>
              <a:t>Both of your phone numbers</a:t>
            </a:r>
          </a:p>
          <a:p>
            <a:r>
              <a:rPr lang="en-US" dirty="0">
                <a:solidFill>
                  <a:schemeClr val="tx1"/>
                </a:solidFill>
              </a:rPr>
              <a:t>You will then receive an email with the competition and rules packet within 24 hours.</a:t>
            </a:r>
          </a:p>
        </p:txBody>
      </p:sp>
    </p:spTree>
    <p:extLst>
      <p:ext uri="{BB962C8B-B14F-4D97-AF65-F5344CB8AC3E}">
        <p14:creationId xmlns:p14="http://schemas.microsoft.com/office/powerpoint/2010/main" val="1032951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9BD51-459A-4447-8B3B-DBC4DC89DB1A}"/>
              </a:ext>
            </a:extLst>
          </p:cNvPr>
          <p:cNvSpPr>
            <a:spLocks noGrp="1"/>
          </p:cNvSpPr>
          <p:nvPr>
            <p:ph type="title"/>
          </p:nvPr>
        </p:nvSpPr>
        <p:spPr/>
        <p:txBody>
          <a:bodyPr/>
          <a:lstStyle/>
          <a:p>
            <a:r>
              <a:rPr lang="en-US" dirty="0"/>
              <a:t>ALERT</a:t>
            </a:r>
          </a:p>
        </p:txBody>
      </p:sp>
      <p:sp>
        <p:nvSpPr>
          <p:cNvPr id="3" name="Content Placeholder 2">
            <a:extLst>
              <a:ext uri="{FF2B5EF4-FFF2-40B4-BE49-F238E27FC236}">
                <a16:creationId xmlns:a16="http://schemas.microsoft.com/office/drawing/2014/main" id="{73339B11-C510-424D-A1C8-A450B34C989E}"/>
              </a:ext>
            </a:extLst>
          </p:cNvPr>
          <p:cNvSpPr>
            <a:spLocks noGrp="1"/>
          </p:cNvSpPr>
          <p:nvPr>
            <p:ph idx="1"/>
          </p:nvPr>
        </p:nvSpPr>
        <p:spPr>
          <a:xfrm>
            <a:off x="1154954" y="2603500"/>
            <a:ext cx="9884753" cy="4254500"/>
          </a:xfrm>
        </p:spPr>
        <p:txBody>
          <a:bodyPr/>
          <a:lstStyle/>
          <a:p>
            <a:r>
              <a:rPr lang="en-US" dirty="0"/>
              <a:t>If you register and change your mind, </a:t>
            </a:r>
            <a:r>
              <a:rPr lang="en-US" i="1" dirty="0"/>
              <a:t>that’s OK!</a:t>
            </a:r>
          </a:p>
          <a:p>
            <a:r>
              <a:rPr lang="en-US" b="1" dirty="0">
                <a:solidFill>
                  <a:srgbClr val="C00000"/>
                </a:solidFill>
              </a:rPr>
              <a:t>You can drop-out without penalty </a:t>
            </a:r>
            <a:r>
              <a:rPr lang="en-US" b="1">
                <a:solidFill>
                  <a:srgbClr val="C00000"/>
                </a:solidFill>
              </a:rPr>
              <a:t>until October </a:t>
            </a:r>
            <a:r>
              <a:rPr lang="en-US" b="1" dirty="0">
                <a:solidFill>
                  <a:srgbClr val="C00000"/>
                </a:solidFill>
              </a:rPr>
              <a:t>18, 2020 @ 5:00PM</a:t>
            </a:r>
          </a:p>
          <a:p>
            <a:r>
              <a:rPr lang="en-US" b="1" dirty="0"/>
              <a:t>If you drop-out after that deadline, you will be banned from competing in any MCHB hosted competition for 12 months unless the Competition Committee finds that you withdrew for “good cause.”</a:t>
            </a:r>
          </a:p>
        </p:txBody>
      </p:sp>
    </p:spTree>
    <p:extLst>
      <p:ext uri="{BB962C8B-B14F-4D97-AF65-F5344CB8AC3E}">
        <p14:creationId xmlns:p14="http://schemas.microsoft.com/office/powerpoint/2010/main" val="74004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AF88-7269-1441-BC2D-ECE8AC94FFC7}"/>
              </a:ext>
            </a:extLst>
          </p:cNvPr>
          <p:cNvSpPr>
            <a:spLocks noGrp="1"/>
          </p:cNvSpPr>
          <p:nvPr>
            <p:ph type="title"/>
          </p:nvPr>
        </p:nvSpPr>
        <p:spPr/>
        <p:txBody>
          <a:bodyPr/>
          <a:lstStyle/>
          <a:p>
            <a:r>
              <a:rPr lang="en-US" dirty="0"/>
              <a:t>Key dates</a:t>
            </a:r>
          </a:p>
        </p:txBody>
      </p:sp>
      <p:sp>
        <p:nvSpPr>
          <p:cNvPr id="3" name="Content Placeholder 2">
            <a:extLst>
              <a:ext uri="{FF2B5EF4-FFF2-40B4-BE49-F238E27FC236}">
                <a16:creationId xmlns:a16="http://schemas.microsoft.com/office/drawing/2014/main" id="{F66F6638-442D-674F-83D0-99ED5F4E7AE4}"/>
              </a:ext>
            </a:extLst>
          </p:cNvPr>
          <p:cNvSpPr>
            <a:spLocks noGrp="1"/>
          </p:cNvSpPr>
          <p:nvPr>
            <p:ph idx="1"/>
          </p:nvPr>
        </p:nvSpPr>
        <p:spPr/>
        <p:txBody>
          <a:bodyPr/>
          <a:lstStyle/>
          <a:p>
            <a:r>
              <a:rPr lang="en-US" dirty="0"/>
              <a:t>Registration Opens: 		September 28, 2020</a:t>
            </a:r>
          </a:p>
          <a:p>
            <a:r>
              <a:rPr lang="en-US" dirty="0"/>
              <a:t>Information Session:		Sept. 28 (12:30 via Zoom)</a:t>
            </a:r>
          </a:p>
          <a:p>
            <a:r>
              <a:rPr lang="en-US" dirty="0"/>
              <a:t>Registration Ends: 		October 14, 2020 (5:00pm) </a:t>
            </a:r>
          </a:p>
          <a:p>
            <a:r>
              <a:rPr lang="en-US" dirty="0">
                <a:solidFill>
                  <a:srgbClr val="C00000"/>
                </a:solidFill>
              </a:rPr>
              <a:t>Drop-out Deadline: 		October 18, 2020 (5:00pm)</a:t>
            </a:r>
          </a:p>
          <a:p>
            <a:r>
              <a:rPr lang="en-US" b="1" u="sng" dirty="0"/>
              <a:t>Competition Dates: 		October 26-29, and November 2, 2020 </a:t>
            </a:r>
          </a:p>
          <a:p>
            <a:endParaRPr lang="en-US" dirty="0"/>
          </a:p>
        </p:txBody>
      </p:sp>
    </p:spTree>
    <p:extLst>
      <p:ext uri="{BB962C8B-B14F-4D97-AF65-F5344CB8AC3E}">
        <p14:creationId xmlns:p14="http://schemas.microsoft.com/office/powerpoint/2010/main" val="3191713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04E55-4BA8-B147-957E-F0E5779E1BD2}"/>
              </a:ext>
            </a:extLst>
          </p:cNvPr>
          <p:cNvSpPr>
            <a:spLocks noGrp="1"/>
          </p:cNvSpPr>
          <p:nvPr>
            <p:ph type="title"/>
          </p:nvPr>
        </p:nvSpPr>
        <p:spPr/>
        <p:txBody>
          <a:bodyPr/>
          <a:lstStyle/>
          <a:p>
            <a:r>
              <a:rPr lang="en-US" dirty="0"/>
              <a:t>Key Dates</a:t>
            </a:r>
          </a:p>
        </p:txBody>
      </p:sp>
      <p:sp>
        <p:nvSpPr>
          <p:cNvPr id="3" name="Content Placeholder 2">
            <a:extLst>
              <a:ext uri="{FF2B5EF4-FFF2-40B4-BE49-F238E27FC236}">
                <a16:creationId xmlns:a16="http://schemas.microsoft.com/office/drawing/2014/main" id="{93353BA0-AE81-3B44-B2F0-9001A5BFD536}"/>
              </a:ext>
            </a:extLst>
          </p:cNvPr>
          <p:cNvSpPr>
            <a:spLocks noGrp="1"/>
          </p:cNvSpPr>
          <p:nvPr>
            <p:ph idx="1"/>
          </p:nvPr>
        </p:nvSpPr>
        <p:spPr/>
        <p:txBody>
          <a:bodyPr>
            <a:normAutofit/>
          </a:bodyPr>
          <a:lstStyle/>
          <a:p>
            <a:r>
              <a:rPr lang="en-US" sz="2500" dirty="0"/>
              <a:t>Competition timeline</a:t>
            </a:r>
          </a:p>
          <a:p>
            <a:pPr lvl="1"/>
            <a:r>
              <a:rPr lang="en-US" sz="2500" dirty="0"/>
              <a:t>Oct. 26 – Prelim Round 1</a:t>
            </a:r>
          </a:p>
          <a:p>
            <a:pPr lvl="1"/>
            <a:r>
              <a:rPr lang="en-US" sz="2500" dirty="0"/>
              <a:t>Oct. 27 – Prelim Round 2</a:t>
            </a:r>
          </a:p>
          <a:p>
            <a:pPr lvl="1"/>
            <a:r>
              <a:rPr lang="en-US" sz="2500" dirty="0"/>
              <a:t>Oct. 28 – Quarter Finals</a:t>
            </a:r>
          </a:p>
          <a:p>
            <a:pPr lvl="1"/>
            <a:r>
              <a:rPr lang="en-US" sz="2500" dirty="0"/>
              <a:t>Oct. 29 – Semi Finals</a:t>
            </a:r>
          </a:p>
          <a:p>
            <a:pPr lvl="1"/>
            <a:r>
              <a:rPr lang="en-US" sz="2500" dirty="0"/>
              <a:t>Nov. 2 - Finals</a:t>
            </a:r>
          </a:p>
        </p:txBody>
      </p:sp>
    </p:spTree>
    <p:extLst>
      <p:ext uri="{BB962C8B-B14F-4D97-AF65-F5344CB8AC3E}">
        <p14:creationId xmlns:p14="http://schemas.microsoft.com/office/powerpoint/2010/main" val="3608981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8008-4CF6-964B-AB19-C16A347A0831}"/>
              </a:ext>
            </a:extLst>
          </p:cNvPr>
          <p:cNvSpPr>
            <a:spLocks noGrp="1"/>
          </p:cNvSpPr>
          <p:nvPr>
            <p:ph type="title"/>
          </p:nvPr>
        </p:nvSpPr>
        <p:spPr/>
        <p:txBody>
          <a:bodyPr/>
          <a:lstStyle/>
          <a:p>
            <a:r>
              <a:rPr lang="en-US" dirty="0"/>
              <a:t>Awards</a:t>
            </a:r>
          </a:p>
        </p:txBody>
      </p:sp>
      <p:sp>
        <p:nvSpPr>
          <p:cNvPr id="3" name="Content Placeholder 2">
            <a:extLst>
              <a:ext uri="{FF2B5EF4-FFF2-40B4-BE49-F238E27FC236}">
                <a16:creationId xmlns:a16="http://schemas.microsoft.com/office/drawing/2014/main" id="{CEAF1CC5-2211-5A41-A81A-980E7CB82A00}"/>
              </a:ext>
            </a:extLst>
          </p:cNvPr>
          <p:cNvSpPr>
            <a:spLocks noGrp="1"/>
          </p:cNvSpPr>
          <p:nvPr>
            <p:ph idx="1"/>
          </p:nvPr>
        </p:nvSpPr>
        <p:spPr/>
        <p:txBody>
          <a:bodyPr/>
          <a:lstStyle/>
          <a:p>
            <a:pPr>
              <a:lnSpc>
                <a:spcPct val="250000"/>
              </a:lnSpc>
            </a:pPr>
            <a:r>
              <a:rPr lang="en-US" dirty="0"/>
              <a:t>Champion Team </a:t>
            </a:r>
          </a:p>
          <a:p>
            <a:pPr>
              <a:lnSpc>
                <a:spcPct val="250000"/>
              </a:lnSpc>
            </a:pPr>
            <a:r>
              <a:rPr lang="en-US" dirty="0"/>
              <a:t>Finalist Team </a:t>
            </a:r>
          </a:p>
          <a:p>
            <a:pPr>
              <a:lnSpc>
                <a:spcPct val="250000"/>
              </a:lnSpc>
            </a:pPr>
            <a:r>
              <a:rPr lang="en-US" dirty="0"/>
              <a:t>Semifinalist Teams</a:t>
            </a:r>
          </a:p>
          <a:p>
            <a:pPr>
              <a:lnSpc>
                <a:spcPct val="250000"/>
              </a:lnSpc>
            </a:pPr>
            <a:r>
              <a:rPr lang="en-US" dirty="0"/>
              <a:t>1</a:t>
            </a:r>
            <a:r>
              <a:rPr lang="en-US" baseline="30000" dirty="0"/>
              <a:t>st</a:t>
            </a:r>
            <a:r>
              <a:rPr lang="en-US" dirty="0"/>
              <a:t>, 2</a:t>
            </a:r>
            <a:r>
              <a:rPr lang="en-US" baseline="30000" dirty="0"/>
              <a:t>nd</a:t>
            </a:r>
            <a:r>
              <a:rPr lang="en-US" dirty="0"/>
              <a:t>, and 3</a:t>
            </a:r>
            <a:r>
              <a:rPr lang="en-US" baseline="30000" dirty="0"/>
              <a:t>rd</a:t>
            </a:r>
            <a:r>
              <a:rPr lang="en-US" dirty="0"/>
              <a:t> Best Oral Advocate</a:t>
            </a:r>
          </a:p>
          <a:p>
            <a:pPr marL="0" indent="0">
              <a:buNone/>
            </a:pPr>
            <a:endParaRPr lang="en-US" dirty="0"/>
          </a:p>
        </p:txBody>
      </p:sp>
    </p:spTree>
    <p:extLst>
      <p:ext uri="{BB962C8B-B14F-4D97-AF65-F5344CB8AC3E}">
        <p14:creationId xmlns:p14="http://schemas.microsoft.com/office/powerpoint/2010/main" val="2050217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14F1-D1C0-E340-BF41-3A1F03678806}"/>
              </a:ext>
            </a:extLst>
          </p:cNvPr>
          <p:cNvSpPr>
            <a:spLocks noGrp="1"/>
          </p:cNvSpPr>
          <p:nvPr>
            <p:ph type="title"/>
          </p:nvPr>
        </p:nvSpPr>
        <p:spPr/>
        <p:txBody>
          <a:bodyPr/>
          <a:lstStyle/>
          <a:p>
            <a:r>
              <a:rPr lang="en-US" dirty="0"/>
              <a:t>What’s in it for me?</a:t>
            </a:r>
          </a:p>
        </p:txBody>
      </p:sp>
      <p:sp>
        <p:nvSpPr>
          <p:cNvPr id="3" name="Content Placeholder 2">
            <a:extLst>
              <a:ext uri="{FF2B5EF4-FFF2-40B4-BE49-F238E27FC236}">
                <a16:creationId xmlns:a16="http://schemas.microsoft.com/office/drawing/2014/main" id="{45D4234B-3EF2-1145-930D-1E8C61D064FF}"/>
              </a:ext>
            </a:extLst>
          </p:cNvPr>
          <p:cNvSpPr>
            <a:spLocks noGrp="1"/>
          </p:cNvSpPr>
          <p:nvPr>
            <p:ph idx="1"/>
          </p:nvPr>
        </p:nvSpPr>
        <p:spPr/>
        <p:txBody>
          <a:bodyPr>
            <a:noAutofit/>
          </a:bodyPr>
          <a:lstStyle/>
          <a:p>
            <a:r>
              <a:rPr lang="en-US" sz="2000" dirty="0"/>
              <a:t>Fame, fortune, glory</a:t>
            </a:r>
          </a:p>
          <a:p>
            <a:r>
              <a:rPr lang="en-US" sz="2000" dirty="0"/>
              <a:t>Lots of fun</a:t>
            </a:r>
          </a:p>
          <a:p>
            <a:r>
              <a:rPr lang="en-US" sz="2000" dirty="0"/>
              <a:t>Meeting other law students</a:t>
            </a:r>
          </a:p>
          <a:p>
            <a:r>
              <a:rPr lang="en-US" sz="2000" dirty="0"/>
              <a:t>Chance to practice negotiation and contract skills</a:t>
            </a:r>
          </a:p>
          <a:p>
            <a:r>
              <a:rPr lang="en-US" sz="2000" dirty="0"/>
              <a:t>Opportunity to get points to join MCHB</a:t>
            </a:r>
          </a:p>
          <a:p>
            <a:r>
              <a:rPr lang="en-US" sz="2000" dirty="0"/>
              <a:t>Networking with judges</a:t>
            </a:r>
          </a:p>
        </p:txBody>
      </p:sp>
    </p:spTree>
    <p:extLst>
      <p:ext uri="{BB962C8B-B14F-4D97-AF65-F5344CB8AC3E}">
        <p14:creationId xmlns:p14="http://schemas.microsoft.com/office/powerpoint/2010/main" val="168821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CBAD1-AC0D-A847-9F00-B19F8F7CE8DF}"/>
              </a:ext>
            </a:extLst>
          </p:cNvPr>
          <p:cNvSpPr>
            <a:spLocks noGrp="1"/>
          </p:cNvSpPr>
          <p:nvPr>
            <p:ph type="title"/>
          </p:nvPr>
        </p:nvSpPr>
        <p:spPr/>
        <p:txBody>
          <a:bodyPr/>
          <a:lstStyle/>
          <a:p>
            <a:r>
              <a:rPr lang="en-US" dirty="0"/>
              <a:t>We expect all competitors to be treated equally. </a:t>
            </a:r>
          </a:p>
        </p:txBody>
      </p:sp>
      <p:sp>
        <p:nvSpPr>
          <p:cNvPr id="3" name="Content Placeholder 2">
            <a:extLst>
              <a:ext uri="{FF2B5EF4-FFF2-40B4-BE49-F238E27FC236}">
                <a16:creationId xmlns:a16="http://schemas.microsoft.com/office/drawing/2014/main" id="{5D41BA6D-FCA8-C446-A4FB-97F2910D15A2}"/>
              </a:ext>
            </a:extLst>
          </p:cNvPr>
          <p:cNvSpPr>
            <a:spLocks noGrp="1"/>
          </p:cNvSpPr>
          <p:nvPr>
            <p:ph idx="1"/>
          </p:nvPr>
        </p:nvSpPr>
        <p:spPr/>
        <p:txBody>
          <a:bodyPr>
            <a:normAutofit/>
          </a:bodyPr>
          <a:lstStyle/>
          <a:p>
            <a:r>
              <a:rPr lang="en-US" sz="2400" dirty="0"/>
              <a:t>If you experience or witness any inappropriate or questionable conduct by judges or competitors, please reach out to:</a:t>
            </a:r>
          </a:p>
          <a:p>
            <a:pPr lvl="1"/>
            <a:r>
              <a:rPr lang="en-US" sz="2400" dirty="0"/>
              <a:t>Kolby Cameron, VP of Development </a:t>
            </a:r>
          </a:p>
          <a:p>
            <a:pPr lvl="2"/>
            <a:r>
              <a:rPr lang="en-US" sz="2400" dirty="0" err="1"/>
              <a:t>mchbdev@uw.edu</a:t>
            </a:r>
            <a:endParaRPr lang="en-US" sz="2400" dirty="0"/>
          </a:p>
        </p:txBody>
      </p:sp>
    </p:spTree>
    <p:extLst>
      <p:ext uri="{BB962C8B-B14F-4D97-AF65-F5344CB8AC3E}">
        <p14:creationId xmlns:p14="http://schemas.microsoft.com/office/powerpoint/2010/main" val="2158554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9E6FD-6CAF-0C45-A305-FDF9F752F6EF}"/>
              </a:ext>
            </a:extLst>
          </p:cNvPr>
          <p:cNvSpPr>
            <a:spLocks noGrp="1"/>
          </p:cNvSpPr>
          <p:nvPr>
            <p:ph type="title"/>
          </p:nvPr>
        </p:nvSpPr>
        <p:spPr/>
        <p:txBody>
          <a:bodyPr/>
          <a:lstStyle/>
          <a:p>
            <a:r>
              <a:rPr lang="en-US" dirty="0"/>
              <a:t>How do I register again?</a:t>
            </a:r>
          </a:p>
        </p:txBody>
      </p:sp>
      <p:sp>
        <p:nvSpPr>
          <p:cNvPr id="4" name="Content Placeholder 2">
            <a:extLst>
              <a:ext uri="{FF2B5EF4-FFF2-40B4-BE49-F238E27FC236}">
                <a16:creationId xmlns:a16="http://schemas.microsoft.com/office/drawing/2014/main" id="{2B34B669-E0AF-C746-9EEF-BB33663EBC1E}"/>
              </a:ext>
            </a:extLst>
          </p:cNvPr>
          <p:cNvSpPr>
            <a:spLocks noGrp="1"/>
          </p:cNvSpPr>
          <p:nvPr>
            <p:ph idx="1"/>
          </p:nvPr>
        </p:nvSpPr>
        <p:spPr/>
        <p:txBody>
          <a:bodyPr>
            <a:normAutofit/>
          </a:bodyPr>
          <a:lstStyle/>
          <a:p>
            <a:r>
              <a:rPr lang="en-US" dirty="0"/>
              <a:t>Email </a:t>
            </a:r>
            <a:r>
              <a:rPr lang="en-US" b="1" dirty="0">
                <a:solidFill>
                  <a:schemeClr val="tx1"/>
                </a:solidFill>
                <a:hlinkClick r:id="rId2">
                  <a:extLst>
                    <a:ext uri="{A12FA001-AC4F-418D-AE19-62706E023703}">
                      <ahyp:hlinkClr xmlns:ahyp="http://schemas.microsoft.com/office/drawing/2018/hyperlinkcolor" val="tx"/>
                    </a:ext>
                  </a:extLst>
                </a:hlinkClick>
              </a:rPr>
              <a:t>contractnegotiationcomp@gmail.com</a:t>
            </a:r>
            <a:endParaRPr lang="en-US" b="1" dirty="0">
              <a:solidFill>
                <a:schemeClr val="tx1"/>
              </a:solidFill>
            </a:endParaRPr>
          </a:p>
          <a:p>
            <a:r>
              <a:rPr lang="en-US" b="1" dirty="0">
                <a:solidFill>
                  <a:schemeClr val="tx1"/>
                </a:solidFill>
              </a:rPr>
              <a:t>Include in the email:</a:t>
            </a:r>
          </a:p>
          <a:p>
            <a:pPr lvl="1"/>
            <a:r>
              <a:rPr lang="en-US" b="1" dirty="0">
                <a:solidFill>
                  <a:schemeClr val="tx1"/>
                </a:solidFill>
              </a:rPr>
              <a:t>You and your partner’s names</a:t>
            </a:r>
          </a:p>
          <a:p>
            <a:pPr lvl="1"/>
            <a:r>
              <a:rPr lang="en-US" b="1" dirty="0">
                <a:solidFill>
                  <a:schemeClr val="tx1"/>
                </a:solidFill>
              </a:rPr>
              <a:t>Both of your emails</a:t>
            </a:r>
          </a:p>
          <a:p>
            <a:pPr lvl="1"/>
            <a:r>
              <a:rPr lang="en-US" b="1" dirty="0">
                <a:solidFill>
                  <a:schemeClr val="tx1"/>
                </a:solidFill>
              </a:rPr>
              <a:t>Both of your phone numbers</a:t>
            </a:r>
          </a:p>
          <a:p>
            <a:r>
              <a:rPr lang="en-US" dirty="0">
                <a:solidFill>
                  <a:schemeClr val="tx1"/>
                </a:solidFill>
              </a:rPr>
              <a:t>You will then receive an email with the competition and rules packet within 24 </a:t>
            </a:r>
            <a:r>
              <a:rPr lang="en-US">
                <a:solidFill>
                  <a:schemeClr val="tx1"/>
                </a:solidFill>
              </a:rPr>
              <a:t>hours.</a:t>
            </a:r>
            <a:endParaRPr lang="en-US" dirty="0">
              <a:solidFill>
                <a:schemeClr val="tx1"/>
              </a:solidFill>
            </a:endParaRPr>
          </a:p>
        </p:txBody>
      </p:sp>
    </p:spTree>
    <p:extLst>
      <p:ext uri="{BB962C8B-B14F-4D97-AF65-F5344CB8AC3E}">
        <p14:creationId xmlns:p14="http://schemas.microsoft.com/office/powerpoint/2010/main" val="288184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BDEC0-F90C-D740-A607-2B088BE353AC}"/>
              </a:ext>
            </a:extLst>
          </p:cNvPr>
          <p:cNvSpPr>
            <a:spLocks noGrp="1"/>
          </p:cNvSpPr>
          <p:nvPr>
            <p:ph type="title"/>
          </p:nvPr>
        </p:nvSpPr>
        <p:spPr>
          <a:xfrm>
            <a:off x="1154954" y="973668"/>
            <a:ext cx="8761413" cy="706964"/>
          </a:xfrm>
        </p:spPr>
        <p:txBody>
          <a:bodyPr>
            <a:normAutofit/>
          </a:bodyPr>
          <a:lstStyle/>
          <a:p>
            <a:r>
              <a:rPr lang="en-US" dirty="0">
                <a:solidFill>
                  <a:srgbClr val="EBEBEB"/>
                </a:solidFill>
              </a:rPr>
              <a:t>Our Mission</a:t>
            </a:r>
          </a:p>
        </p:txBody>
      </p:sp>
      <p:pic>
        <p:nvPicPr>
          <p:cNvPr id="5" name="Picture 4" descr="Text&#10;&#10;Description automatically generated">
            <a:extLst>
              <a:ext uri="{FF2B5EF4-FFF2-40B4-BE49-F238E27FC236}">
                <a16:creationId xmlns:a16="http://schemas.microsoft.com/office/drawing/2014/main" id="{A6D7ACFB-87B4-474C-A517-E19A809A9A0B}"/>
              </a:ext>
            </a:extLst>
          </p:cNvPr>
          <p:cNvPicPr>
            <a:picLocks noChangeAspect="1"/>
          </p:cNvPicPr>
          <p:nvPr/>
        </p:nvPicPr>
        <p:blipFill>
          <a:blip r:embed="rId2"/>
          <a:stretch>
            <a:fillRect/>
          </a:stretch>
        </p:blipFill>
        <p:spPr>
          <a:xfrm>
            <a:off x="1151467" y="3809855"/>
            <a:ext cx="4345024" cy="999355"/>
          </a:xfrm>
          <a:prstGeom prst="roundRect">
            <a:avLst>
              <a:gd name="adj" fmla="val 1858"/>
            </a:avLst>
          </a:prstGeom>
          <a:effectLst>
            <a:outerShdw blurRad="50800" dist="50800" dir="5400000" algn="tl" rotWithShape="0">
              <a:srgbClr val="000000">
                <a:alpha val="43000"/>
              </a:srgbClr>
            </a:outerShdw>
          </a:effectLst>
        </p:spPr>
      </p:pic>
      <p:sp>
        <p:nvSpPr>
          <p:cNvPr id="3" name="Content Placeholder 2">
            <a:extLst>
              <a:ext uri="{FF2B5EF4-FFF2-40B4-BE49-F238E27FC236}">
                <a16:creationId xmlns:a16="http://schemas.microsoft.com/office/drawing/2014/main" id="{9546C33D-4E92-9747-90A1-33B51EF2D5D6}"/>
              </a:ext>
            </a:extLst>
          </p:cNvPr>
          <p:cNvSpPr>
            <a:spLocks noGrp="1"/>
          </p:cNvSpPr>
          <p:nvPr>
            <p:ph idx="1"/>
          </p:nvPr>
        </p:nvSpPr>
        <p:spPr>
          <a:xfrm>
            <a:off x="5980954" y="2603500"/>
            <a:ext cx="5211979" cy="3416300"/>
          </a:xfrm>
        </p:spPr>
        <p:txBody>
          <a:bodyPr anchor="ctr">
            <a:normAutofit/>
          </a:bodyPr>
          <a:lstStyle/>
          <a:p>
            <a:r>
              <a:rPr lang="en-US" dirty="0"/>
              <a:t>The primary mission of the University of Washington Moot Court Honor Board is to assist law students in developing advocacy skills through practice and competition. To that end, members of MCHB organize several in-house tournaments every year, and coordinate with the law school to secure funding for national and independent Moot Court and Mock Trial Teams.</a:t>
            </a:r>
          </a:p>
        </p:txBody>
      </p:sp>
    </p:spTree>
    <p:extLst>
      <p:ext uri="{BB962C8B-B14F-4D97-AF65-F5344CB8AC3E}">
        <p14:creationId xmlns:p14="http://schemas.microsoft.com/office/powerpoint/2010/main" val="3091058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06EBA-8AA5-BB4B-8BFE-8BBF3772ABA7}"/>
              </a:ext>
            </a:extLst>
          </p:cNvPr>
          <p:cNvSpPr>
            <a:spLocks noGrp="1"/>
          </p:cNvSpPr>
          <p:nvPr>
            <p:ph type="title"/>
          </p:nvPr>
        </p:nvSpPr>
        <p:spPr/>
        <p:txBody>
          <a:bodyPr/>
          <a:lstStyle/>
          <a:p>
            <a:r>
              <a:rPr lang="en-US" dirty="0"/>
              <a:t>Commitment to Diversity, Equity, and Inclusion</a:t>
            </a:r>
          </a:p>
        </p:txBody>
      </p:sp>
      <p:sp>
        <p:nvSpPr>
          <p:cNvPr id="3" name="Content Placeholder 2">
            <a:extLst>
              <a:ext uri="{FF2B5EF4-FFF2-40B4-BE49-F238E27FC236}">
                <a16:creationId xmlns:a16="http://schemas.microsoft.com/office/drawing/2014/main" id="{36E771D8-35EE-8F44-9E82-4738093A2159}"/>
              </a:ext>
            </a:extLst>
          </p:cNvPr>
          <p:cNvSpPr>
            <a:spLocks noGrp="1"/>
          </p:cNvSpPr>
          <p:nvPr>
            <p:ph idx="1"/>
          </p:nvPr>
        </p:nvSpPr>
        <p:spPr/>
        <p:txBody>
          <a:bodyPr>
            <a:normAutofit fontScale="62500" lnSpcReduction="20000"/>
          </a:bodyPr>
          <a:lstStyle/>
          <a:p>
            <a:pPr fontAlgn="ctr"/>
            <a:r>
              <a:rPr lang="en-US" dirty="0"/>
              <a:t>The purpose of Moot Court Honor Board (MCHB) is to provide experiential learning opportunities that assist students in developing advocacy skills through practice, competition, and connection with the Washington legal community. However, we recognize that our competitions and organization have not been historically accessible nor beneficial to all law students seeking to participate as a result of the complex and intertwined systems of oppression that higher education and legal institutions were built on and perpetuate.</a:t>
            </a:r>
          </a:p>
          <a:p>
            <a:pPr fontAlgn="ctr"/>
            <a:r>
              <a:rPr lang="en-US" dirty="0"/>
              <a:t> In order to fully serve the purpose behind MCHB, we must do our part to provide every student with quality and equitable guidance, support, and opportunity as well as ensure that our organization acts with accountability in mind. This means:</a:t>
            </a:r>
          </a:p>
          <a:p>
            <a:pPr lvl="1" fontAlgn="ctr"/>
            <a:r>
              <a:rPr lang="en-US" dirty="0"/>
              <a:t>Recruiting and prioritizing participation of diverse judges</a:t>
            </a:r>
          </a:p>
          <a:p>
            <a:pPr lvl="1" fontAlgn="ctr"/>
            <a:r>
              <a:rPr lang="en-US" dirty="0"/>
              <a:t>Safeguarding students from unprofessional (including racist, sexist, homophobic, ableist, etc.) behavior from judges or other participants</a:t>
            </a:r>
          </a:p>
          <a:p>
            <a:pPr lvl="1" fontAlgn="ctr"/>
            <a:r>
              <a:rPr lang="en-US" dirty="0"/>
              <a:t>Providing anti-bias instruction to judges and participants</a:t>
            </a:r>
          </a:p>
          <a:p>
            <a:pPr lvl="1" fontAlgn="ctr"/>
            <a:r>
              <a:rPr lang="en-US" dirty="0"/>
              <a:t>Improving our application process to address and mitigate the implicit bias within our point system</a:t>
            </a:r>
          </a:p>
          <a:p>
            <a:pPr fontAlgn="ctr"/>
            <a:r>
              <a:rPr lang="en-US" dirty="0"/>
              <a:t> We are committed and excited to be making genuine investments towards the way our organization practices and contributes to diversity, equity, and inclusion within the law school and the community.  We are excited for this journey towards change.</a:t>
            </a:r>
          </a:p>
          <a:p>
            <a:endParaRPr lang="en-US" dirty="0"/>
          </a:p>
        </p:txBody>
      </p:sp>
    </p:spTree>
    <p:extLst>
      <p:ext uri="{BB962C8B-B14F-4D97-AF65-F5344CB8AC3E}">
        <p14:creationId xmlns:p14="http://schemas.microsoft.com/office/powerpoint/2010/main" val="96597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AA7AF-1CE8-244C-9F5D-4B9757DF0230}"/>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FF5F53D1-5619-3F40-BF18-7834E45524F3}"/>
              </a:ext>
            </a:extLst>
          </p:cNvPr>
          <p:cNvSpPr>
            <a:spLocks noGrp="1"/>
          </p:cNvSpPr>
          <p:nvPr>
            <p:ph idx="1"/>
          </p:nvPr>
        </p:nvSpPr>
        <p:spPr>
          <a:xfrm>
            <a:off x="721383" y="2496066"/>
            <a:ext cx="9958039" cy="4038548"/>
          </a:xfrm>
        </p:spPr>
        <p:txBody>
          <a:bodyPr>
            <a:normAutofit fontScale="70000" lnSpcReduction="20000"/>
          </a:bodyPr>
          <a:lstStyle/>
          <a:p>
            <a:r>
              <a:rPr lang="en-US" sz="2600" dirty="0"/>
              <a:t>Participants compete in teams of two</a:t>
            </a:r>
          </a:p>
          <a:p>
            <a:pPr lvl="1"/>
            <a:r>
              <a:rPr lang="en-US" sz="2400" dirty="0"/>
              <a:t>This competition is open to all –– 1Ls, 2Ls, 3Ls, MJ, and LLM students. </a:t>
            </a:r>
          </a:p>
          <a:p>
            <a:r>
              <a:rPr lang="en-US" sz="2600" dirty="0"/>
              <a:t>Each team will negotiate a contract with another team for a maximum of 1 hour and 10 minutes. </a:t>
            </a:r>
          </a:p>
          <a:p>
            <a:pPr lvl="1"/>
            <a:r>
              <a:rPr lang="en-US" sz="2400" dirty="0"/>
              <a:t>Each team gets up to 7 minutes to speak privately in a breakout room during the round</a:t>
            </a:r>
          </a:p>
          <a:p>
            <a:pPr lvl="1"/>
            <a:r>
              <a:rPr lang="en-US" sz="2400" dirty="0"/>
              <a:t>Both teams and the judges have access to a Google doc where they will draft the terms of the agreement.</a:t>
            </a:r>
          </a:p>
          <a:p>
            <a:r>
              <a:rPr lang="en-US" sz="2600" dirty="0"/>
              <a:t>Teams can prepare as much or as little as they want. </a:t>
            </a:r>
          </a:p>
          <a:p>
            <a:pPr lvl="1"/>
            <a:r>
              <a:rPr lang="en-US" sz="2400" dirty="0"/>
              <a:t>Some teams come to the competition with a draft of the terms of the agreement, while others simply familiarize themselves with the facts. </a:t>
            </a:r>
          </a:p>
          <a:p>
            <a:r>
              <a:rPr lang="en-US" sz="2600" dirty="0"/>
              <a:t>1Ls: Don’t worry if you are competing against 2/3Ls. All participants are on an even playing field, and in the past 1Ls have done very well in this competition. Many 1L teams have even won.</a:t>
            </a:r>
          </a:p>
        </p:txBody>
      </p:sp>
    </p:spTree>
    <p:extLst>
      <p:ext uri="{BB962C8B-B14F-4D97-AF65-F5344CB8AC3E}">
        <p14:creationId xmlns:p14="http://schemas.microsoft.com/office/powerpoint/2010/main" val="159076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D4A47-7612-B04A-8B12-645A96D05BBF}"/>
              </a:ext>
            </a:extLst>
          </p:cNvPr>
          <p:cNvSpPr>
            <a:spLocks noGrp="1"/>
          </p:cNvSpPr>
          <p:nvPr>
            <p:ph type="title"/>
          </p:nvPr>
        </p:nvSpPr>
        <p:spPr/>
        <p:txBody>
          <a:bodyPr/>
          <a:lstStyle/>
          <a:p>
            <a:r>
              <a:rPr lang="en-US" dirty="0"/>
              <a:t>Need Help Finding a Partner?</a:t>
            </a:r>
          </a:p>
        </p:txBody>
      </p:sp>
      <p:sp>
        <p:nvSpPr>
          <p:cNvPr id="3" name="Content Placeholder 2">
            <a:extLst>
              <a:ext uri="{FF2B5EF4-FFF2-40B4-BE49-F238E27FC236}">
                <a16:creationId xmlns:a16="http://schemas.microsoft.com/office/drawing/2014/main" id="{F2472B52-200E-2E41-BF78-322188A05340}"/>
              </a:ext>
            </a:extLst>
          </p:cNvPr>
          <p:cNvSpPr>
            <a:spLocks noGrp="1"/>
          </p:cNvSpPr>
          <p:nvPr>
            <p:ph idx="1"/>
          </p:nvPr>
        </p:nvSpPr>
        <p:spPr/>
        <p:txBody>
          <a:bodyPr/>
          <a:lstStyle/>
          <a:p>
            <a:r>
              <a:rPr lang="en-US" sz="2400" dirty="0"/>
              <a:t>We can help! Online classes make it more difficult to meet classmates, so MCHB is facilitating a partner-matching draft.</a:t>
            </a:r>
          </a:p>
          <a:p>
            <a:r>
              <a:rPr lang="en-US" sz="2400" dirty="0"/>
              <a:t>This draft is open to ALL student (1Ls, 2/3Ls, LLMs, etc.)</a:t>
            </a:r>
          </a:p>
          <a:p>
            <a:r>
              <a:rPr lang="en-US" sz="2400" dirty="0"/>
              <a:t>Go to this link:</a:t>
            </a:r>
          </a:p>
          <a:p>
            <a:pPr lvl="1"/>
            <a:r>
              <a:rPr lang="en-US" sz="2400" b="1" dirty="0">
                <a:hlinkClick r:id="rId2"/>
              </a:rPr>
              <a:t>https://tinyurl.com/yxpll9m6</a:t>
            </a:r>
            <a:endParaRPr lang="en-US" sz="2400" b="1" dirty="0"/>
          </a:p>
          <a:p>
            <a:pPr lvl="1"/>
            <a:endParaRPr lang="en-US" dirty="0"/>
          </a:p>
        </p:txBody>
      </p:sp>
    </p:spTree>
    <p:extLst>
      <p:ext uri="{BB962C8B-B14F-4D97-AF65-F5344CB8AC3E}">
        <p14:creationId xmlns:p14="http://schemas.microsoft.com/office/powerpoint/2010/main" val="3444367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7CB40-EE19-6C48-8208-9BF8E4B3FCB6}"/>
              </a:ext>
            </a:extLst>
          </p:cNvPr>
          <p:cNvSpPr>
            <a:spLocks noGrp="1"/>
          </p:cNvSpPr>
          <p:nvPr>
            <p:ph type="title"/>
          </p:nvPr>
        </p:nvSpPr>
        <p:spPr/>
        <p:txBody>
          <a:bodyPr/>
          <a:lstStyle/>
          <a:p>
            <a:r>
              <a:rPr lang="en-US" dirty="0"/>
              <a:t>The Problem(s) </a:t>
            </a:r>
          </a:p>
        </p:txBody>
      </p:sp>
      <p:sp>
        <p:nvSpPr>
          <p:cNvPr id="3" name="Content Placeholder 2">
            <a:extLst>
              <a:ext uri="{FF2B5EF4-FFF2-40B4-BE49-F238E27FC236}">
                <a16:creationId xmlns:a16="http://schemas.microsoft.com/office/drawing/2014/main" id="{F2A8DB7B-F8B7-7D49-BE18-3D39863D06D5}"/>
              </a:ext>
            </a:extLst>
          </p:cNvPr>
          <p:cNvSpPr>
            <a:spLocks noGrp="1"/>
          </p:cNvSpPr>
          <p:nvPr>
            <p:ph idx="1"/>
          </p:nvPr>
        </p:nvSpPr>
        <p:spPr/>
        <p:txBody>
          <a:bodyPr>
            <a:normAutofit/>
          </a:bodyPr>
          <a:lstStyle/>
          <a:p>
            <a:pPr marL="457200" lvl="1" indent="0">
              <a:buNone/>
            </a:pPr>
            <a:endParaRPr lang="en-US" dirty="0"/>
          </a:p>
          <a:p>
            <a:r>
              <a:rPr lang="en-US" dirty="0"/>
              <a:t>Competitors will negotiate a variety of different contracts throughout this competition. A new contract each night! </a:t>
            </a:r>
          </a:p>
          <a:p>
            <a:r>
              <a:rPr lang="en-US" dirty="0"/>
              <a:t>Each problem will consist of:  </a:t>
            </a:r>
          </a:p>
          <a:p>
            <a:pPr lvl="1"/>
            <a:r>
              <a:rPr lang="en-US" dirty="0"/>
              <a:t>(1) general information for all participants and </a:t>
            </a:r>
          </a:p>
          <a:p>
            <a:pPr lvl="1"/>
            <a:r>
              <a:rPr lang="en-US" dirty="0"/>
              <a:t>(2) confidential information for each party and their counsel.</a:t>
            </a:r>
          </a:p>
          <a:p>
            <a:r>
              <a:rPr lang="en-US" dirty="0"/>
              <a:t>Emailed out the night before (with the exception of the first round), which will be emailed out on the Saturday evening before.</a:t>
            </a:r>
          </a:p>
        </p:txBody>
      </p:sp>
    </p:spTree>
    <p:extLst>
      <p:ext uri="{BB962C8B-B14F-4D97-AF65-F5344CB8AC3E}">
        <p14:creationId xmlns:p14="http://schemas.microsoft.com/office/powerpoint/2010/main" val="209898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DF981-075E-884C-AD09-CC8B62879564}"/>
              </a:ext>
            </a:extLst>
          </p:cNvPr>
          <p:cNvSpPr>
            <a:spLocks noGrp="1"/>
          </p:cNvSpPr>
          <p:nvPr>
            <p:ph type="title"/>
          </p:nvPr>
        </p:nvSpPr>
        <p:spPr/>
        <p:txBody>
          <a:bodyPr/>
          <a:lstStyle/>
          <a:p>
            <a:r>
              <a:rPr lang="en-US" dirty="0"/>
              <a:t>Important Rules</a:t>
            </a:r>
          </a:p>
        </p:txBody>
      </p:sp>
      <p:sp>
        <p:nvSpPr>
          <p:cNvPr id="3" name="Content Placeholder 2">
            <a:extLst>
              <a:ext uri="{FF2B5EF4-FFF2-40B4-BE49-F238E27FC236}">
                <a16:creationId xmlns:a16="http://schemas.microsoft.com/office/drawing/2014/main" id="{06B078C6-8DF3-9C4D-ADA0-399888B9FE2B}"/>
              </a:ext>
            </a:extLst>
          </p:cNvPr>
          <p:cNvSpPr>
            <a:spLocks noGrp="1"/>
          </p:cNvSpPr>
          <p:nvPr>
            <p:ph idx="1"/>
          </p:nvPr>
        </p:nvSpPr>
        <p:spPr/>
        <p:txBody>
          <a:bodyPr/>
          <a:lstStyle/>
          <a:p>
            <a:r>
              <a:rPr lang="en-US" dirty="0"/>
              <a:t>In accordance with social distancing guidelines, MCHB requires that no competitors may be in the same room. </a:t>
            </a:r>
          </a:p>
          <a:p>
            <a:r>
              <a:rPr lang="en-US" dirty="0"/>
              <a:t>Competitors may not conduct outside research. Beware that our problems come from third parties accessible online. </a:t>
            </a:r>
          </a:p>
          <a:p>
            <a:r>
              <a:rPr lang="en-US" dirty="0"/>
              <a:t>Do not talk to your professors, family, or law school friends about the problem.</a:t>
            </a:r>
          </a:p>
          <a:p>
            <a:r>
              <a:rPr lang="en-US" dirty="0"/>
              <a:t>No exhibits will be permitted. </a:t>
            </a:r>
          </a:p>
          <a:p>
            <a:r>
              <a:rPr lang="en-US" dirty="0"/>
              <a:t>The whiteboard function will be turned off. </a:t>
            </a:r>
          </a:p>
        </p:txBody>
      </p:sp>
    </p:spTree>
    <p:extLst>
      <p:ext uri="{BB962C8B-B14F-4D97-AF65-F5344CB8AC3E}">
        <p14:creationId xmlns:p14="http://schemas.microsoft.com/office/powerpoint/2010/main" val="3416840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19C55-894A-A94B-8DE7-EE8D9155213F}"/>
              </a:ext>
            </a:extLst>
          </p:cNvPr>
          <p:cNvSpPr>
            <a:spLocks noGrp="1"/>
          </p:cNvSpPr>
          <p:nvPr>
            <p:ph type="title"/>
          </p:nvPr>
        </p:nvSpPr>
        <p:spPr/>
        <p:txBody>
          <a:bodyPr/>
          <a:lstStyle/>
          <a:p>
            <a:r>
              <a:rPr lang="en-US" dirty="0"/>
              <a:t>Helpful Resources</a:t>
            </a:r>
          </a:p>
        </p:txBody>
      </p:sp>
      <p:sp>
        <p:nvSpPr>
          <p:cNvPr id="3" name="Content Placeholder 2">
            <a:extLst>
              <a:ext uri="{FF2B5EF4-FFF2-40B4-BE49-F238E27FC236}">
                <a16:creationId xmlns:a16="http://schemas.microsoft.com/office/drawing/2014/main" id="{6F5F9FB1-B1F9-9C4C-920B-AB32220C8985}"/>
              </a:ext>
            </a:extLst>
          </p:cNvPr>
          <p:cNvSpPr>
            <a:spLocks noGrp="1"/>
          </p:cNvSpPr>
          <p:nvPr>
            <p:ph idx="1"/>
          </p:nvPr>
        </p:nvSpPr>
        <p:spPr/>
        <p:txBody>
          <a:bodyPr/>
          <a:lstStyle/>
          <a:p>
            <a:r>
              <a:rPr lang="en-US" dirty="0"/>
              <a:t>Google Doc: During each round of competition, all competitors and judges will have access to a shared google doc. This document is where competitors will be able to write the terms of their contracts. </a:t>
            </a:r>
          </a:p>
          <a:p>
            <a:r>
              <a:rPr lang="en-US" dirty="0"/>
              <a:t>Negotiation Template: This template helps competitors outline the key points they want to negotiate. Note: Unlike in past years, we will NOT be requiring competitors to turn in this document. It is simply for your use and benefit. </a:t>
            </a:r>
          </a:p>
          <a:p>
            <a:r>
              <a:rPr lang="en-US" dirty="0"/>
              <a:t>Mock Negotiation Video: We will be filming a mock negotiation that (1) demonstrates how to compete in a contract negotiation, and (2) shows competitors how to handle some Zoom competition specifics. </a:t>
            </a:r>
          </a:p>
        </p:txBody>
      </p:sp>
    </p:spTree>
    <p:extLst>
      <p:ext uri="{BB962C8B-B14F-4D97-AF65-F5344CB8AC3E}">
        <p14:creationId xmlns:p14="http://schemas.microsoft.com/office/powerpoint/2010/main" val="181087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9D885-9FAC-A34C-AF99-3B6A5CC01AD2}"/>
              </a:ext>
            </a:extLst>
          </p:cNvPr>
          <p:cNvSpPr>
            <a:spLocks noGrp="1"/>
          </p:cNvSpPr>
          <p:nvPr>
            <p:ph type="title"/>
          </p:nvPr>
        </p:nvSpPr>
        <p:spPr>
          <a:xfrm>
            <a:off x="1154954" y="973668"/>
            <a:ext cx="8761413" cy="706964"/>
          </a:xfrm>
        </p:spPr>
        <p:txBody>
          <a:bodyPr>
            <a:normAutofit/>
          </a:bodyPr>
          <a:lstStyle/>
          <a:p>
            <a:r>
              <a:rPr lang="en-US">
                <a:solidFill>
                  <a:srgbClr val="EBEBEB"/>
                </a:solidFill>
              </a:rPr>
              <a:t>Follow ”Orgs-MCHB” on Google Teams</a:t>
            </a:r>
          </a:p>
        </p:txBody>
      </p:sp>
      <p:sp>
        <p:nvSpPr>
          <p:cNvPr id="3" name="Content Placeholder 2">
            <a:extLst>
              <a:ext uri="{FF2B5EF4-FFF2-40B4-BE49-F238E27FC236}">
                <a16:creationId xmlns:a16="http://schemas.microsoft.com/office/drawing/2014/main" id="{C844C785-065E-9642-BDA7-C84CF52C51D2}"/>
              </a:ext>
            </a:extLst>
          </p:cNvPr>
          <p:cNvSpPr>
            <a:spLocks noGrp="1"/>
          </p:cNvSpPr>
          <p:nvPr>
            <p:ph idx="1"/>
          </p:nvPr>
        </p:nvSpPr>
        <p:spPr>
          <a:xfrm>
            <a:off x="1154954" y="2603500"/>
            <a:ext cx="5211979" cy="3416300"/>
          </a:xfrm>
        </p:spPr>
        <p:txBody>
          <a:bodyPr anchor="ctr">
            <a:normAutofit/>
          </a:bodyPr>
          <a:lstStyle/>
          <a:p>
            <a:r>
              <a:rPr lang="en-US" dirty="0"/>
              <a:t>We will be posting up-to-date information regarding the competition and will also be answering competitor questions. </a:t>
            </a:r>
          </a:p>
          <a:p>
            <a:r>
              <a:rPr lang="en-US" dirty="0"/>
              <a:t>All UW Law should automatically have access to this account though their UW email, but email us if you have trouble accessing it. </a:t>
            </a:r>
          </a:p>
        </p:txBody>
      </p:sp>
      <p:pic>
        <p:nvPicPr>
          <p:cNvPr id="4" name="Picture 3" descr="Graphical user interface, application, Teams&#10;&#10;Description automatically generated">
            <a:extLst>
              <a:ext uri="{FF2B5EF4-FFF2-40B4-BE49-F238E27FC236}">
                <a16:creationId xmlns:a16="http://schemas.microsoft.com/office/drawing/2014/main" id="{7CE1F374-CACC-F64B-BFC2-345F401296F4}"/>
              </a:ext>
            </a:extLst>
          </p:cNvPr>
          <p:cNvPicPr>
            <a:picLocks noChangeAspect="1"/>
          </p:cNvPicPr>
          <p:nvPr/>
        </p:nvPicPr>
        <p:blipFill>
          <a:blip r:embed="rId2"/>
          <a:stretch>
            <a:fillRect/>
          </a:stretch>
        </p:blipFill>
        <p:spPr>
          <a:xfrm>
            <a:off x="6798733" y="3088857"/>
            <a:ext cx="4345024" cy="2441351"/>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2954630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26</TotalTime>
  <Words>1171</Words>
  <Application>Microsoft Office PowerPoint</Application>
  <PresentationFormat>Widescreen</PresentationFormat>
  <Paragraphs>94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 Boardroom</vt:lpstr>
      <vt:lpstr>Contracts Negotiation Competition</vt:lpstr>
      <vt:lpstr>Our Mission</vt:lpstr>
      <vt:lpstr>Commitment to Diversity, Equity, and Inclusion</vt:lpstr>
      <vt:lpstr>Overview</vt:lpstr>
      <vt:lpstr>Need Help Finding a Partner?</vt:lpstr>
      <vt:lpstr>The Problem(s) </vt:lpstr>
      <vt:lpstr>Important Rules</vt:lpstr>
      <vt:lpstr>Helpful Resources</vt:lpstr>
      <vt:lpstr>Follow ”Orgs-MCHB” on Google Teams</vt:lpstr>
      <vt:lpstr>How to Register</vt:lpstr>
      <vt:lpstr>ALERT</vt:lpstr>
      <vt:lpstr>Key dates</vt:lpstr>
      <vt:lpstr>Key Dates</vt:lpstr>
      <vt:lpstr>Awards</vt:lpstr>
      <vt:lpstr>What’s in it for me?</vt:lpstr>
      <vt:lpstr>We expect all competitors to be treated equally. </vt:lpstr>
      <vt:lpstr>How do I register again?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Contracts Negotiation Competition</dc:title>
  <dc:creator>Alisa M. Smith</dc:creator>
  <cp:lastModifiedBy>Conor McCauley</cp:lastModifiedBy>
  <cp:revision>8</cp:revision>
  <dcterms:created xsi:type="dcterms:W3CDTF">2020-10-03T00:24:14Z</dcterms:created>
  <dcterms:modified xsi:type="dcterms:W3CDTF">2020-10-05T19:54:15Z</dcterms:modified>
</cp:coreProperties>
</file>