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2" r:id="rId4"/>
    <p:sldId id="258" r:id="rId5"/>
    <p:sldId id="259" r:id="rId6"/>
    <p:sldId id="260" r:id="rId7"/>
    <p:sldId id="269" r:id="rId8"/>
    <p:sldId id="261" r:id="rId9"/>
    <p:sldId id="262" r:id="rId10"/>
    <p:sldId id="263" r:id="rId11"/>
    <p:sldId id="271" r:id="rId12"/>
    <p:sldId id="264" r:id="rId13"/>
    <p:sldId id="273" r:id="rId14"/>
    <p:sldId id="268" r:id="rId15"/>
    <p:sldId id="265" r:id="rId16"/>
    <p:sldId id="266" r:id="rId17"/>
    <p:sldId id="267" r:id="rId18"/>
    <p:sldId id="270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jXMyNJQTfzJ53cdqd/3tkXHq0Mn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jamin C. Nelso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835"/>
  </p:normalViewPr>
  <p:slideViewPr>
    <p:cSldViewPr snapToGrid="0">
      <p:cViewPr varScale="1">
        <p:scale>
          <a:sx n="108" d="100"/>
          <a:sy n="108" d="100"/>
        </p:scale>
        <p:origin x="65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0-10T22:36:25.947" idx="1">
    <p:pos x="4995" y="2588"/>
    <p:text>Make this a new bullet and change to: "Competition materials available on MCHB website."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D2Srz9o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4f0106a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64f0106a2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4f0106a2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4f0106a2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 txBox="1"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Cambria"/>
              <a:buNone/>
              <a:defRPr sz="6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C8B8A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C8B8A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C8B8A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C8B8A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C8B8A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C8B8A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C8B8A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C8B8A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C8B8A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body" idx="1"/>
          </p:nvPr>
        </p:nvSpPr>
        <p:spPr>
          <a:xfrm rot="5400000">
            <a:off x="1866900" y="190500"/>
            <a:ext cx="4800600" cy="7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3"/>
          <p:cNvSpPr txBox="1">
            <a:spLocks noGrp="1"/>
          </p:cNvSpPr>
          <p:nvPr>
            <p:ph type="title"/>
          </p:nvPr>
        </p:nvSpPr>
        <p:spPr>
          <a:xfrm rot="5400000">
            <a:off x="4579937" y="2324100"/>
            <a:ext cx="585152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mbria"/>
              <a:buNone/>
              <a:defRPr sz="36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C8B8A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C8B8A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C8B8A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body" idx="1"/>
          </p:nvPr>
        </p:nvSpPr>
        <p:spPr>
          <a:xfrm>
            <a:off x="457200" y="1536192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body" idx="2"/>
          </p:nvPr>
        </p:nvSpPr>
        <p:spPr>
          <a:xfrm>
            <a:off x="4419600" y="1536192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36576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3"/>
          </p:nvPr>
        </p:nvSpPr>
        <p:spPr>
          <a:xfrm>
            <a:off x="4419600" y="1535113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4"/>
          </p:nvPr>
        </p:nvSpPr>
        <p:spPr>
          <a:xfrm>
            <a:off x="4419600" y="2174875"/>
            <a:ext cx="36576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9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0"/>
          <p:cNvSpPr txBox="1"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mbria"/>
              <a:buNone/>
              <a:defRPr sz="2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body" idx="1"/>
          </p:nvPr>
        </p:nvSpPr>
        <p:spPr>
          <a:xfrm>
            <a:off x="304799" y="6096000"/>
            <a:ext cx="7772401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0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body" idx="2"/>
          </p:nvPr>
        </p:nvSpPr>
        <p:spPr>
          <a:xfrm>
            <a:off x="304800" y="381000"/>
            <a:ext cx="7772400" cy="4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mbria"/>
              <a:buNone/>
              <a:defRPr sz="22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>
            <a:spLocks noGrp="1"/>
          </p:cNvSpPr>
          <p:nvPr>
            <p:ph type="pic" idx="2"/>
          </p:nvPr>
        </p:nvSpPr>
        <p:spPr>
          <a:xfrm>
            <a:off x="0" y="0"/>
            <a:ext cx="84582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1"/>
          </p:nvPr>
        </p:nvSpPr>
        <p:spPr>
          <a:xfrm>
            <a:off x="301752" y="6096000"/>
            <a:ext cx="7772400" cy="612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75000">
              <a:schemeClr val="lt1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12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2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uwmchb1lmock@gmail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>
            <a:spLocks noGrp="1"/>
          </p:cNvSpPr>
          <p:nvPr>
            <p:ph type="ctrTitle"/>
          </p:nvPr>
        </p:nvSpPr>
        <p:spPr>
          <a:xfrm>
            <a:off x="0" y="1828800"/>
            <a:ext cx="84582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mbria"/>
              <a:buNone/>
            </a:pPr>
            <a:r>
              <a:rPr lang="en-US">
                <a:solidFill>
                  <a:schemeClr val="dk1"/>
                </a:solidFill>
              </a:rPr>
              <a:t>2019 1L Mock Trial Competition</a:t>
            </a:r>
            <a:br>
              <a:rPr lang="en-US">
                <a:solidFill>
                  <a:schemeClr val="dk1"/>
                </a:solidFill>
              </a:rPr>
            </a:br>
            <a:r>
              <a:rPr lang="en-US" sz="1000">
                <a:solidFill>
                  <a:schemeClr val="dk1"/>
                </a:solidFill>
              </a:rPr>
              <a:t> </a:t>
            </a:r>
            <a:br>
              <a:rPr lang="en-US">
                <a:solidFill>
                  <a:schemeClr val="dk1"/>
                </a:solidFill>
              </a:rPr>
            </a:br>
            <a:r>
              <a:rPr lang="en-US" sz="2000">
                <a:solidFill>
                  <a:schemeClr val="dk1"/>
                </a:solidFill>
              </a:rPr>
              <a:t>Presented by: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subTitle" idx="1"/>
          </p:nvPr>
        </p:nvSpPr>
        <p:spPr>
          <a:xfrm>
            <a:off x="0" y="5715000"/>
            <a:ext cx="84582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 dirty="0">
                <a:solidFill>
                  <a:schemeClr val="dk1"/>
                </a:solidFill>
              </a:rPr>
              <a:t>Competition Chairs: Drew Lombardi, Austin Neff, David Wang</a:t>
            </a:r>
            <a:endParaRPr dirty="0"/>
          </a:p>
          <a:p>
            <a:pPr marL="0" lvl="0" indent="0" algn="ctr" rtl="0"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en-US" sz="1600" dirty="0">
                <a:solidFill>
                  <a:schemeClr val="dk1"/>
                </a:solidFill>
              </a:rPr>
              <a:t>Competition Committee: Hannah </a:t>
            </a:r>
            <a:r>
              <a:rPr lang="en-US" sz="1600" dirty="0" err="1">
                <a:solidFill>
                  <a:schemeClr val="dk1"/>
                </a:solidFill>
              </a:rPr>
              <a:t>Parman</a:t>
            </a:r>
            <a:r>
              <a:rPr lang="en-US" sz="1600" dirty="0">
                <a:solidFill>
                  <a:schemeClr val="dk1"/>
                </a:solidFill>
              </a:rPr>
              <a:t>, Alexandra </a:t>
            </a:r>
            <a:r>
              <a:rPr lang="en-US" sz="1600" dirty="0" err="1">
                <a:solidFill>
                  <a:schemeClr val="dk1"/>
                </a:solidFill>
              </a:rPr>
              <a:t>Bartos</a:t>
            </a:r>
            <a:r>
              <a:rPr lang="en-US" sz="1600" dirty="0">
                <a:solidFill>
                  <a:schemeClr val="dk1"/>
                </a:solidFill>
              </a:rPr>
              <a:t>-O’Neill, Arielle </a:t>
            </a:r>
            <a:r>
              <a:rPr lang="en-US" sz="1600" dirty="0" err="1">
                <a:solidFill>
                  <a:schemeClr val="dk1"/>
                </a:solidFill>
              </a:rPr>
              <a:t>Roter</a:t>
            </a:r>
            <a:r>
              <a:rPr lang="en-US" sz="1600" dirty="0">
                <a:solidFill>
                  <a:schemeClr val="dk1"/>
                </a:solidFill>
              </a:rPr>
              <a:t>, </a:t>
            </a:r>
            <a:r>
              <a:rPr lang="en-US" sz="1600" dirty="0" err="1">
                <a:solidFill>
                  <a:schemeClr val="dk1"/>
                </a:solidFill>
              </a:rPr>
              <a:t>Conor</a:t>
            </a:r>
            <a:r>
              <a:rPr lang="en-US" sz="1600" dirty="0">
                <a:solidFill>
                  <a:schemeClr val="dk1"/>
                </a:solidFill>
              </a:rPr>
              <a:t> McCauley</a:t>
            </a:r>
            <a:endParaRPr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1800" dirty="0">
                <a:solidFill>
                  <a:schemeClr val="dk1"/>
                </a:solidFill>
              </a:rPr>
              <a:t>Email: uwmchb1lmock@gmail.com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6405" y="83556"/>
            <a:ext cx="4987290" cy="205004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2590800" y="4800600"/>
            <a:ext cx="3581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Floyd, Pflueger, and Ringer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	</a:t>
            </a: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Northwest Trial Attorneys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en-US" dirty="0"/>
              <a:t>Pre-Competition Dates</a:t>
            </a:r>
            <a:endParaRPr dirty="0"/>
          </a:p>
        </p:txBody>
      </p:sp>
      <p:sp>
        <p:nvSpPr>
          <p:cNvPr id="131" name="Google Shape;131;p7"/>
          <p:cNvSpPr txBox="1">
            <a:spLocks noGrp="1"/>
          </p:cNvSpPr>
          <p:nvPr>
            <p:ph type="body" idx="1"/>
          </p:nvPr>
        </p:nvSpPr>
        <p:spPr>
          <a:xfrm>
            <a:off x="457200" y="1235034"/>
            <a:ext cx="7620000" cy="516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49300" indent="-457200">
              <a:spcBef>
                <a:spcPts val="0"/>
              </a:spcBef>
              <a:buSzPts val="2800"/>
            </a:pPr>
            <a:endParaRPr sz="2800" dirty="0"/>
          </a:p>
          <a:p>
            <a:pPr marL="342900" lvl="0" indent="-2286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10/14 (Today) Problem becomes available</a:t>
            </a:r>
          </a:p>
          <a:p>
            <a:pPr marL="342900" lvl="0" indent="-2286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endParaRPr lang="en-US" sz="2800" dirty="0"/>
          </a:p>
          <a:p>
            <a:pPr marL="342900" lvl="0" indent="-2286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Monday, 10/21 Registration closes </a:t>
            </a:r>
          </a:p>
          <a:p>
            <a:pPr marL="342900" lvl="0" indent="-2286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endParaRPr lang="en-US" sz="2800" dirty="0"/>
          </a:p>
          <a:p>
            <a:pPr marL="342900" lvl="0" indent="-2286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Monday, 10/28 Drop deadline</a:t>
            </a:r>
          </a:p>
          <a:p>
            <a:pPr marL="800100" lvl="1" indent="-228600">
              <a:spcBef>
                <a:spcPts val="560"/>
              </a:spcBef>
              <a:buSzPts val="2800"/>
            </a:pPr>
            <a:endParaRPr lang="en-US" sz="2600" b="1" dirty="0"/>
          </a:p>
          <a:p>
            <a:pPr marL="342900" indent="-228600">
              <a:spcBef>
                <a:spcPts val="560"/>
              </a:spcBef>
              <a:buSzPts val="2800"/>
            </a:pPr>
            <a:r>
              <a:rPr lang="en-US" sz="2800" b="1" dirty="0"/>
              <a:t>10/28 – 11/1 -- Practice rounds @ lunch and 3:30</a:t>
            </a:r>
            <a:endParaRPr lang="en-US" sz="3000" b="1" dirty="0"/>
          </a:p>
          <a:p>
            <a:pPr marL="11430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DC786-963F-124C-AD07-8A9B20AD4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Competition 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C76BD-B867-8142-BE41-5804E3B131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342900" lvl="0" indent="-228600">
              <a:spcBef>
                <a:spcPts val="560"/>
              </a:spcBef>
              <a:buSzPts val="2800"/>
            </a:pPr>
            <a:r>
              <a:rPr lang="en-US" sz="2800" dirty="0"/>
              <a:t>11/4 &amp; 11/5: Preliminary rounds</a:t>
            </a:r>
          </a:p>
          <a:p>
            <a:pPr marL="114300" lvl="0" indent="0">
              <a:spcBef>
                <a:spcPts val="560"/>
              </a:spcBef>
              <a:buSzPts val="2800"/>
              <a:buNone/>
            </a:pPr>
            <a:endParaRPr lang="en-US" dirty="0"/>
          </a:p>
          <a:p>
            <a:pPr marL="342900" lvl="0" indent="-228600">
              <a:spcBef>
                <a:spcPts val="560"/>
              </a:spcBef>
              <a:buSzPts val="2800"/>
            </a:pPr>
            <a:r>
              <a:rPr lang="en-US" sz="2800" dirty="0"/>
              <a:t>Tuesday, 11/5: Preliminary round scores released; advancing teams announced</a:t>
            </a:r>
          </a:p>
          <a:p>
            <a:pPr marL="800100" lvl="1" indent="-228600">
              <a:spcBef>
                <a:spcPts val="560"/>
              </a:spcBef>
              <a:buSzPts val="2800"/>
            </a:pPr>
            <a:r>
              <a:rPr lang="en-US" sz="2600" b="1" dirty="0"/>
              <a:t>Preliminary Round Celebration </a:t>
            </a:r>
          </a:p>
          <a:p>
            <a:pPr marL="571500" lvl="1" indent="0">
              <a:spcBef>
                <a:spcPts val="560"/>
              </a:spcBef>
              <a:buSzPts val="2800"/>
              <a:buNone/>
            </a:pPr>
            <a:endParaRPr lang="en-US" b="1" dirty="0"/>
          </a:p>
          <a:p>
            <a:pPr marL="342900" lvl="0" indent="-228600">
              <a:spcBef>
                <a:spcPts val="560"/>
              </a:spcBef>
              <a:buSzPts val="2800"/>
            </a:pPr>
            <a:r>
              <a:rPr lang="en-US" sz="2800" dirty="0"/>
              <a:t>Wednesday, 11/6: Quarterfinal rounds</a:t>
            </a:r>
          </a:p>
          <a:p>
            <a:pPr marL="342900" lvl="0" indent="-228600">
              <a:spcBef>
                <a:spcPts val="560"/>
              </a:spcBef>
              <a:buSzPts val="2800"/>
            </a:pPr>
            <a:endParaRPr lang="en-US" dirty="0"/>
          </a:p>
          <a:p>
            <a:pPr marL="342900" lvl="0" indent="-228600">
              <a:spcBef>
                <a:spcPts val="560"/>
              </a:spcBef>
              <a:buSzPts val="2800"/>
            </a:pPr>
            <a:r>
              <a:rPr lang="en-US" sz="2800" dirty="0"/>
              <a:t>Thursday, 11/7: Semifinal rounds</a:t>
            </a:r>
          </a:p>
          <a:p>
            <a:pPr marL="114300" lvl="0" indent="0">
              <a:spcBef>
                <a:spcPts val="560"/>
              </a:spcBef>
              <a:buSzPts val="2800"/>
              <a:buNone/>
            </a:pPr>
            <a:endParaRPr lang="en-US" dirty="0"/>
          </a:p>
          <a:p>
            <a:pPr marL="342900" lvl="0" indent="-228600">
              <a:spcBef>
                <a:spcPts val="560"/>
              </a:spcBef>
              <a:buSzPts val="2800"/>
            </a:pPr>
            <a:r>
              <a:rPr lang="en-US" sz="2800" dirty="0"/>
              <a:t>Tuesday, 11/12: Final rounds and closing ceremony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59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en-US"/>
              <a:t>Training</a:t>
            </a:r>
            <a:endParaRPr/>
          </a:p>
        </p:txBody>
      </p:sp>
      <p:sp>
        <p:nvSpPr>
          <p:cNvPr id="137" name="Google Shape;137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dirty="0"/>
              <a:t>MCHB will host </a:t>
            </a:r>
            <a:r>
              <a:rPr lang="en-US" sz="2800" dirty="0">
                <a:solidFill>
                  <a:srgbClr val="FF0000"/>
                </a:solidFill>
              </a:rPr>
              <a:t>three</a:t>
            </a:r>
            <a:r>
              <a:rPr lang="en-US" sz="2800" dirty="0"/>
              <a:t> trainings:</a:t>
            </a:r>
            <a:endParaRPr dirty="0"/>
          </a:p>
          <a:p>
            <a:pPr marL="640080" lvl="1" indent="-228600" algn="l" rtl="0">
              <a:lnSpc>
                <a:spcPct val="90000"/>
              </a:lnSpc>
              <a:spcBef>
                <a:spcPts val="172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How to give a compelling opening or closing statement— </a:t>
            </a:r>
            <a:r>
              <a:rPr lang="en-US" sz="2600" dirty="0">
                <a:solidFill>
                  <a:srgbClr val="FF0000"/>
                </a:solidFill>
              </a:rPr>
              <a:t>12:30 p.m. on 10/21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FF0000"/>
                </a:solidFill>
              </a:rPr>
              <a:t>(Monday) Room 133</a:t>
            </a:r>
            <a:endParaRPr dirty="0">
              <a:solidFill>
                <a:srgbClr val="FF0000"/>
              </a:solidFill>
            </a:endParaRPr>
          </a:p>
          <a:p>
            <a:pPr marL="640080" lvl="1" indent="-228600" algn="l" rtl="0">
              <a:lnSpc>
                <a:spcPct val="90000"/>
              </a:lnSpc>
              <a:spcBef>
                <a:spcPts val="172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How to direct and cross examine witnesses— </a:t>
            </a:r>
            <a:r>
              <a:rPr lang="en-US" sz="2600" dirty="0">
                <a:solidFill>
                  <a:srgbClr val="FF0000"/>
                </a:solidFill>
              </a:rPr>
              <a:t>3:30 p.m. on 10/22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FF0000"/>
                </a:solidFill>
              </a:rPr>
              <a:t>(Tuesday) Room 117</a:t>
            </a:r>
          </a:p>
          <a:p>
            <a:pPr marL="640080" lvl="1" indent="-228600" algn="l" rtl="0">
              <a:lnSpc>
                <a:spcPct val="90000"/>
              </a:lnSpc>
              <a:spcBef>
                <a:spcPts val="172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Evidence/Objections training with MCHB </a:t>
            </a:r>
            <a:r>
              <a:rPr lang="mr-IN" sz="2600" dirty="0"/>
              <a:t>–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FF0000"/>
                </a:solidFill>
              </a:rPr>
              <a:t>12:30 p.m. on 10/25 (Friday) Room 133</a:t>
            </a:r>
            <a:endParaRPr dirty="0">
              <a:solidFill>
                <a:srgbClr val="FF0000"/>
              </a:solidFill>
            </a:endParaRPr>
          </a:p>
          <a:p>
            <a:pPr marL="114300" lvl="0" indent="0" algn="l" rtl="0">
              <a:lnSpc>
                <a:spcPct val="90000"/>
              </a:lnSpc>
              <a:spcBef>
                <a:spcPts val="1760"/>
              </a:spcBef>
              <a:spcAft>
                <a:spcPts val="0"/>
              </a:spcAft>
              <a:buSzPts val="2800"/>
              <a:buNone/>
            </a:pPr>
            <a:r>
              <a:rPr lang="en-US" sz="2800" dirty="0"/>
              <a:t>At least one member of each team MUST attend each training! We will be taking roll.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A1482-1AAA-BF44-8901-AB09D3605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87175-F664-4B4E-BF73-ED4809178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Yes, you can talk about the problem with anybody</a:t>
            </a:r>
          </a:p>
          <a:p>
            <a:r>
              <a:rPr lang="en-US" dirty="0"/>
              <a:t>Yes, you can get </a:t>
            </a:r>
            <a:r>
              <a:rPr lang="en-US" b="1" dirty="0"/>
              <a:t>non-substantive</a:t>
            </a:r>
            <a:r>
              <a:rPr lang="en-US" dirty="0"/>
              <a:t> feedback from anybody at any time</a:t>
            </a:r>
          </a:p>
          <a:p>
            <a:r>
              <a:rPr lang="en-US" dirty="0"/>
              <a:t>No, you cannot get substantive feedback from anybody </a:t>
            </a:r>
            <a:r>
              <a:rPr lang="en-US" b="1" u="sng" dirty="0"/>
              <a:t>except</a:t>
            </a:r>
            <a:r>
              <a:rPr lang="en-US" dirty="0"/>
              <a:t> MCHB members </a:t>
            </a:r>
            <a:r>
              <a:rPr lang="en-US" b="1" dirty="0"/>
              <a:t>during practice rounds</a:t>
            </a:r>
          </a:p>
          <a:p>
            <a:r>
              <a:rPr lang="en-US" dirty="0"/>
              <a:t>No, you cannot have any </a:t>
            </a:r>
            <a:r>
              <a:rPr lang="en-US" u="sng" dirty="0"/>
              <a:t>attorneys</a:t>
            </a:r>
            <a:r>
              <a:rPr lang="en-US" dirty="0"/>
              <a:t>, </a:t>
            </a:r>
            <a:r>
              <a:rPr lang="en-US" u="sng" dirty="0"/>
              <a:t>UW Law employees/professors</a:t>
            </a:r>
            <a:r>
              <a:rPr lang="en-US" dirty="0"/>
              <a:t>, current </a:t>
            </a:r>
            <a:r>
              <a:rPr lang="en-US" u="sng" dirty="0"/>
              <a:t>MCHB members</a:t>
            </a:r>
            <a:r>
              <a:rPr lang="en-US" dirty="0"/>
              <a:t>, or any </a:t>
            </a:r>
            <a:r>
              <a:rPr lang="en-US" u="sng" dirty="0"/>
              <a:t>2L/3L Mock competitors </a:t>
            </a:r>
            <a:r>
              <a:rPr lang="en-US" dirty="0"/>
              <a:t>as witnesses</a:t>
            </a:r>
          </a:p>
          <a:p>
            <a:r>
              <a:rPr lang="en-US" dirty="0"/>
              <a:t>No, you may not receive </a:t>
            </a:r>
            <a:r>
              <a:rPr lang="en-US" i="1" dirty="0"/>
              <a:t>any written-work product</a:t>
            </a:r>
            <a:r>
              <a:rPr lang="en-US" dirty="0"/>
              <a:t> from anybody in preparation for this competition</a:t>
            </a:r>
          </a:p>
          <a:p>
            <a:r>
              <a:rPr lang="en-US" dirty="0"/>
              <a:t>You MUST use only the objections listed in the rules packet</a:t>
            </a:r>
          </a:p>
          <a:p>
            <a:r>
              <a:rPr lang="en-US" dirty="0"/>
              <a:t>Most importantly, read the rules packet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16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Committee Office Hours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Monday, October 21</a:t>
            </a:r>
            <a:r>
              <a:rPr lang="en-US" sz="3600" baseline="30000" dirty="0"/>
              <a:t>st</a:t>
            </a:r>
            <a:r>
              <a:rPr lang="en-US" sz="3600" dirty="0"/>
              <a:t> </a:t>
            </a:r>
            <a:r>
              <a:rPr lang="mr-IN" sz="3600" dirty="0"/>
              <a:t>–</a:t>
            </a:r>
            <a:r>
              <a:rPr lang="en-US" sz="3600" dirty="0"/>
              <a:t> Friday, November 1</a:t>
            </a:r>
            <a:r>
              <a:rPr lang="en-US" sz="3600" baseline="30000" dirty="0"/>
              <a:t>st</a:t>
            </a:r>
            <a:r>
              <a:rPr lang="en-US" sz="3600" dirty="0"/>
              <a:t> </a:t>
            </a:r>
          </a:p>
          <a:p>
            <a:pPr lvl="1"/>
            <a:r>
              <a:rPr lang="en-US" sz="3400" dirty="0"/>
              <a:t>12:30 pm </a:t>
            </a:r>
            <a:r>
              <a:rPr lang="mr-IN" sz="3400" dirty="0"/>
              <a:t>–</a:t>
            </a:r>
            <a:r>
              <a:rPr lang="en-US" sz="3400" dirty="0"/>
              <a:t> 1:25 pm (lunch)</a:t>
            </a:r>
          </a:p>
          <a:p>
            <a:endParaRPr lang="en-US" sz="3600" dirty="0"/>
          </a:p>
          <a:p>
            <a:r>
              <a:rPr lang="en-US" sz="3600" dirty="0"/>
              <a:t>In the MCHB office on the first floor</a:t>
            </a:r>
          </a:p>
          <a:p>
            <a:endParaRPr lang="en-US" sz="3600" dirty="0"/>
          </a:p>
          <a:p>
            <a:r>
              <a:rPr lang="en-US" sz="3600" dirty="0"/>
              <a:t>Come with your questions!</a:t>
            </a:r>
          </a:p>
        </p:txBody>
      </p:sp>
    </p:spTree>
    <p:extLst>
      <p:ext uri="{BB962C8B-B14F-4D97-AF65-F5344CB8AC3E}">
        <p14:creationId xmlns:p14="http://schemas.microsoft.com/office/powerpoint/2010/main" val="73496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en-US"/>
              <a:t>Awards</a:t>
            </a:r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dirty="0"/>
              <a:t>Champion, Finalist, and Semifinalist Teams from each bracket.</a:t>
            </a:r>
            <a:endParaRPr dirty="0"/>
          </a:p>
          <a:p>
            <a:pPr marL="342900" lvl="0" indent="-228600" algn="l" rtl="0">
              <a:spcBef>
                <a:spcPts val="1840"/>
              </a:spcBef>
              <a:spcAft>
                <a:spcPts val="0"/>
              </a:spcAft>
              <a:buSzPts val="3200"/>
              <a:buChar char="•"/>
            </a:pPr>
            <a:r>
              <a:rPr lang="en-US" sz="3200" dirty="0"/>
              <a:t>Speaker awards for 1</a:t>
            </a:r>
            <a:r>
              <a:rPr lang="en-US" sz="3200" baseline="30000" dirty="0"/>
              <a:t>st</a:t>
            </a:r>
            <a:r>
              <a:rPr lang="en-US" sz="3200" dirty="0"/>
              <a:t>, 2</a:t>
            </a:r>
            <a:r>
              <a:rPr lang="en-US" sz="3200" baseline="30000" dirty="0"/>
              <a:t>nd</a:t>
            </a:r>
            <a:r>
              <a:rPr lang="en-US" sz="3200" dirty="0"/>
              <a:t> and 3</a:t>
            </a:r>
            <a:r>
              <a:rPr lang="en-US" sz="3200" baseline="30000" dirty="0"/>
              <a:t>rd</a:t>
            </a:r>
            <a:r>
              <a:rPr lang="en-US" sz="3200" dirty="0"/>
              <a:t> Best Oral Advocate.</a:t>
            </a:r>
          </a:p>
          <a:p>
            <a:pPr marL="571500" lvl="1" indent="0" algn="ctr">
              <a:spcBef>
                <a:spcPts val="1840"/>
              </a:spcBef>
              <a:buSzPts val="3200"/>
              <a:buNone/>
            </a:pPr>
            <a:r>
              <a:rPr lang="en-US" sz="2300" b="1" i="1" dirty="0"/>
              <a:t>Awards look great on a resume!</a:t>
            </a:r>
            <a:endParaRPr sz="2300" b="1" i="1" dirty="0"/>
          </a:p>
          <a:p>
            <a:pPr marL="342900" lvl="0" indent="-228600" algn="l" rtl="0">
              <a:spcBef>
                <a:spcPts val="1840"/>
              </a:spcBef>
              <a:spcAft>
                <a:spcPts val="0"/>
              </a:spcAft>
              <a:buSzPts val="3200"/>
              <a:buChar char="•"/>
            </a:pPr>
            <a:r>
              <a:rPr lang="en-US" sz="3200" dirty="0"/>
              <a:t>Winners of speaker awards receive an auto-invite to join MCHB at the end of the year.</a:t>
            </a:r>
          </a:p>
          <a:p>
            <a:pPr marL="342900" lvl="0" indent="-228600" algn="l" rtl="0">
              <a:spcBef>
                <a:spcPts val="1840"/>
              </a:spcBef>
              <a:spcAft>
                <a:spcPts val="0"/>
              </a:spcAft>
              <a:buSzPts val="3200"/>
              <a:buChar char="•"/>
            </a:pPr>
            <a:r>
              <a:rPr lang="en-US" sz="3200" dirty="0"/>
              <a:t>Participation earns points toward getting an MCHB invitation too!</a:t>
            </a:r>
          </a:p>
          <a:p>
            <a:pPr marL="342900" lvl="0" indent="-228600" algn="l" rtl="0">
              <a:spcBef>
                <a:spcPts val="1840"/>
              </a:spcBef>
              <a:spcAft>
                <a:spcPts val="0"/>
              </a:spcAft>
              <a:buSzPts val="3200"/>
              <a:buChar char="•"/>
            </a:pPr>
            <a:r>
              <a:rPr lang="en-US" sz="3200" dirty="0"/>
              <a:t>Order of the Barristers points</a:t>
            </a:r>
            <a:endParaRPr dirty="0"/>
          </a:p>
          <a:p>
            <a:pPr marL="342900" lvl="0" indent="-228600" algn="l" rtl="0">
              <a:spcBef>
                <a:spcPts val="1840"/>
              </a:spcBef>
              <a:spcAft>
                <a:spcPts val="0"/>
              </a:spcAft>
              <a:buSzPts val="3200"/>
              <a:buChar char="•"/>
            </a:pPr>
            <a:r>
              <a:rPr lang="en-US" sz="3200" dirty="0"/>
              <a:t>Everyone is a winner!!!</a:t>
            </a:r>
          </a:p>
          <a:p>
            <a:pPr marL="114300" lvl="0" indent="0" algn="ctr" rtl="0">
              <a:spcBef>
                <a:spcPts val="1840"/>
              </a:spcBef>
              <a:spcAft>
                <a:spcPts val="0"/>
              </a:spcAft>
              <a:buSzPts val="3200"/>
              <a:buNone/>
            </a:pPr>
            <a:r>
              <a:rPr lang="en-US" sz="2300" b="1" i="1" dirty="0"/>
              <a:t>Participation also looks great on a resume!</a:t>
            </a:r>
            <a:endParaRPr sz="2300" b="1" i="1" dirty="0"/>
          </a:p>
          <a:p>
            <a:pPr marL="342900" lvl="0" indent="-50800" algn="l" rtl="0">
              <a:spcBef>
                <a:spcPts val="1760"/>
              </a:spcBef>
              <a:spcAft>
                <a:spcPts val="0"/>
              </a:spcAft>
              <a:buSzPts val="2800"/>
              <a:buNone/>
            </a:pPr>
            <a:endParaRPr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en-US"/>
              <a:t>What should I do now?</a:t>
            </a:r>
            <a:endParaRPr/>
          </a:p>
        </p:txBody>
      </p:sp>
      <p:sp>
        <p:nvSpPr>
          <p:cNvPr id="149" name="Google Shape;149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Find a partner</a:t>
            </a:r>
          </a:p>
          <a:p>
            <a:pPr marL="800100" lvl="1" indent="-228600">
              <a:lnSpc>
                <a:spcPct val="90000"/>
              </a:lnSpc>
              <a:spcBef>
                <a:spcPts val="0"/>
              </a:spcBef>
              <a:buSzPts val="3600"/>
            </a:pPr>
            <a:r>
              <a:rPr lang="en-US" i="1" dirty="0"/>
              <a:t>If you don’t have a partner, we will have a list of “free agents” who also are looking for partners. Email the competition committee. </a:t>
            </a:r>
            <a:endParaRPr i="1" dirty="0"/>
          </a:p>
          <a:p>
            <a:pPr marL="342900" lvl="0" indent="-2286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Find two witnesses and a bailiff</a:t>
            </a:r>
          </a:p>
          <a:p>
            <a:pPr marL="800100" lvl="1" indent="-228600">
              <a:lnSpc>
                <a:spcPct val="90000"/>
              </a:lnSpc>
              <a:spcBef>
                <a:spcPts val="1920"/>
              </a:spcBef>
              <a:buSzPts val="3600"/>
            </a:pPr>
            <a:r>
              <a:rPr lang="en-US" i="1" dirty="0"/>
              <a:t>Witnesses </a:t>
            </a:r>
            <a:r>
              <a:rPr lang="en-US" i="1" u="sng" dirty="0"/>
              <a:t>cannot be </a:t>
            </a:r>
            <a:r>
              <a:rPr lang="en-US" i="1" dirty="0"/>
              <a:t>a UW law employee, attorney, MCHB member, or anyone who competed in 2L/3L Mock Trial</a:t>
            </a:r>
            <a:r>
              <a:rPr lang="en-US" sz="3400" dirty="0"/>
              <a:t>.</a:t>
            </a:r>
            <a:endParaRPr dirty="0"/>
          </a:p>
          <a:p>
            <a:pPr marL="342900" lvl="0" indent="-2286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Sign up by </a:t>
            </a:r>
            <a:r>
              <a:rPr lang="en-US" sz="3600" dirty="0">
                <a:solidFill>
                  <a:srgbClr val="FF0000"/>
                </a:solidFill>
              </a:rPr>
              <a:t>10/21</a:t>
            </a:r>
            <a:endParaRPr sz="3600" dirty="0"/>
          </a:p>
          <a:p>
            <a:pPr marL="342900" lvl="0" indent="-2286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Watch 2L/3L mock rounds (seriously, go do it)</a:t>
            </a:r>
          </a:p>
          <a:p>
            <a:pPr marL="800100" lvl="1" indent="-228600">
              <a:lnSpc>
                <a:spcPct val="90000"/>
              </a:lnSpc>
              <a:spcBef>
                <a:spcPts val="1920"/>
              </a:spcBef>
              <a:buSzPts val="3600"/>
            </a:pPr>
            <a:r>
              <a:rPr lang="en-US" i="1" dirty="0"/>
              <a:t>They start at 6:30PM each night starting tonight.</a:t>
            </a:r>
          </a:p>
          <a:p>
            <a:pPr marL="800100" lvl="1" indent="-228600">
              <a:lnSpc>
                <a:spcPct val="90000"/>
              </a:lnSpc>
              <a:spcBef>
                <a:spcPts val="1920"/>
              </a:spcBef>
              <a:buSzPts val="3600"/>
            </a:pPr>
            <a:r>
              <a:rPr lang="en-US" i="1" dirty="0"/>
              <a:t>Final round is on Monday at 6:30 in this room!</a:t>
            </a:r>
            <a:endParaRPr i="1" dirty="0"/>
          </a:p>
          <a:p>
            <a:pPr marL="342900" lvl="0" indent="-2286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Enter important dates into your calendar</a:t>
            </a:r>
            <a:endParaRPr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155" name="Google Shape;155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Visit: </a:t>
            </a:r>
            <a:r>
              <a:rPr lang="en-US" sz="2800" dirty="0" err="1"/>
              <a:t>uwmchb.com</a:t>
            </a:r>
            <a:r>
              <a:rPr lang="en-US" sz="2800" dirty="0"/>
              <a:t> </a:t>
            </a:r>
            <a:r>
              <a:rPr lang="en-US" sz="2900" dirty="0"/>
              <a:t>and click on “In House Competitions” then “Floyd, </a:t>
            </a:r>
            <a:r>
              <a:rPr lang="en-US" sz="2900" dirty="0" err="1"/>
              <a:t>Pflueger</a:t>
            </a:r>
            <a:r>
              <a:rPr lang="en-US" sz="2900" dirty="0"/>
              <a:t>, and Ringer 1L Mock Trial Competition” for info </a:t>
            </a:r>
            <a:r>
              <a:rPr lang="mr-IN" sz="2900" dirty="0"/>
              <a:t>–</a:t>
            </a:r>
            <a:r>
              <a:rPr lang="en-US" sz="2900" dirty="0"/>
              <a:t> this is a great resource for tips on all stages of competition</a:t>
            </a:r>
          </a:p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endParaRPr lang="en-US" sz="2800" dirty="0"/>
          </a:p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Email the Competition Committee at uwmchb1lmock@gmail.com</a:t>
            </a:r>
          </a:p>
          <a:p>
            <a:pPr marL="342900" lvl="0" indent="-228600" algn="l" rtl="0">
              <a:spcBef>
                <a:spcPts val="176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Stop by the MCHB office and ask</a:t>
            </a:r>
            <a:endParaRPr dirty="0"/>
          </a:p>
          <a:p>
            <a:pPr marL="342900" lvl="0" indent="-228600" algn="l" rtl="0">
              <a:spcBef>
                <a:spcPts val="176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Accost Austin, Drew, or David in the halls</a:t>
            </a:r>
            <a:endParaRPr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87F17-48C2-9D4B-A2B8-AE644D8FB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TO REGISTER NOW?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E9922-D937-3F47-A681-80F10102B8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dirty="0"/>
              <a:t>Email the Competition Committee at uwmchb1lmock@gmail.com</a:t>
            </a:r>
          </a:p>
          <a:p>
            <a:pPr marL="114300" indent="0" algn="ctr">
              <a:buNone/>
            </a:pPr>
            <a:endParaRPr lang="en-US" sz="3600" dirty="0"/>
          </a:p>
          <a:p>
            <a:pPr marL="114300" indent="0" algn="ctr">
              <a:buNone/>
            </a:pPr>
            <a:endParaRPr lang="en-US" sz="3600" dirty="0"/>
          </a:p>
          <a:p>
            <a:pPr marL="114300" indent="0" algn="ctr">
              <a:buNone/>
            </a:pPr>
            <a:r>
              <a:rPr lang="en-US" sz="3600" dirty="0"/>
              <a:t>You’ll get the registration link sent to you </a:t>
            </a:r>
          </a:p>
        </p:txBody>
      </p:sp>
    </p:spTree>
    <p:extLst>
      <p:ext uri="{BB962C8B-B14F-4D97-AF65-F5344CB8AC3E}">
        <p14:creationId xmlns:p14="http://schemas.microsoft.com/office/powerpoint/2010/main" val="2130125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4f0106a2c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MCHB and How to Get On</a:t>
            </a:r>
            <a:endParaRPr dirty="0"/>
          </a:p>
        </p:txBody>
      </p:sp>
      <p:sp>
        <p:nvSpPr>
          <p:cNvPr id="95" name="Google Shape;95;g64f0106a2c_0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Moot Court Honor Board</a:t>
            </a:r>
          </a:p>
          <a:p>
            <a:pPr marL="342900"/>
            <a:r>
              <a:rPr lang="en-US" dirty="0"/>
              <a:t>The primary mission of the University of Washington Moot Court Honor Board is to assist law students in developing advocacy skills through practice and competition. </a:t>
            </a:r>
          </a:p>
          <a:p>
            <a:pPr marL="342900"/>
            <a:endParaRPr lang="en-US" dirty="0"/>
          </a:p>
          <a:p>
            <a:pPr marL="0" indent="0" algn="ctr">
              <a:buNone/>
            </a:pPr>
            <a:r>
              <a:rPr lang="en-US" dirty="0"/>
              <a:t>Admission to MCHB</a:t>
            </a:r>
          </a:p>
          <a:p>
            <a:pPr marL="342900"/>
            <a:r>
              <a:rPr lang="en-US" dirty="0"/>
              <a:t>Points!</a:t>
            </a:r>
          </a:p>
          <a:p>
            <a:pPr marL="342900"/>
            <a:r>
              <a:rPr lang="en-US" dirty="0"/>
              <a:t>You get points by competing!</a:t>
            </a:r>
          </a:p>
          <a:p>
            <a:pPr marL="342900"/>
            <a:r>
              <a:rPr lang="en-US" dirty="0"/>
              <a:t>The more you compete, the more </a:t>
            </a:r>
          </a:p>
          <a:p>
            <a:pPr marL="0" indent="0">
              <a:buNone/>
            </a:pPr>
            <a:r>
              <a:rPr lang="en-US" dirty="0"/>
              <a:t>      Points you are eligible to get!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A2BE70-78B3-0943-B1F7-EB86970525EF}"/>
              </a:ext>
            </a:extLst>
          </p:cNvPr>
          <p:cNvSpPr txBox="1"/>
          <p:nvPr/>
        </p:nvSpPr>
        <p:spPr>
          <a:xfrm>
            <a:off x="5404262" y="3872805"/>
            <a:ext cx="22820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 House Competitions</a:t>
            </a:r>
            <a:br>
              <a:rPr lang="en-US" dirty="0"/>
            </a:br>
            <a:r>
              <a:rPr lang="en-US" dirty="0"/>
              <a:t>Less than Quarterfinal - 1</a:t>
            </a:r>
            <a:br>
              <a:rPr lang="en-US" dirty="0"/>
            </a:br>
            <a:r>
              <a:rPr lang="en-US" dirty="0"/>
              <a:t>Quarterfinal - 3</a:t>
            </a:r>
            <a:br>
              <a:rPr lang="en-US" dirty="0"/>
            </a:br>
            <a:r>
              <a:rPr lang="en-US" dirty="0"/>
              <a:t>Semifinal - 4</a:t>
            </a:r>
            <a:br>
              <a:rPr lang="en-US" dirty="0"/>
            </a:br>
            <a:r>
              <a:rPr lang="en-US" dirty="0"/>
              <a:t>Finalist - 5</a:t>
            </a:r>
            <a:br>
              <a:rPr lang="en-US" dirty="0"/>
            </a:br>
            <a:r>
              <a:rPr lang="en-US" dirty="0"/>
              <a:t>Champion - 6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22AA82-FE0D-D042-BC29-5D9EB752EE5C}"/>
              </a:ext>
            </a:extLst>
          </p:cNvPr>
          <p:cNvSpPr txBox="1"/>
          <p:nvPr/>
        </p:nvSpPr>
        <p:spPr>
          <a:xfrm>
            <a:off x="5404262" y="5257800"/>
            <a:ext cx="30638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Third Place Speaker or Brief - 1</a:t>
            </a:r>
            <a:br>
              <a:rPr lang="en-US" dirty="0"/>
            </a:br>
            <a:r>
              <a:rPr lang="en-US" dirty="0"/>
              <a:t>Second Place Speaker or Brief - 2</a:t>
            </a:r>
            <a:br>
              <a:rPr lang="en-US" dirty="0"/>
            </a:br>
            <a:r>
              <a:rPr lang="en-US" dirty="0"/>
              <a:t>Best Speaker or Brief - 3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506963-4B9C-E340-B7FE-F52ECC5DCC77}"/>
              </a:ext>
            </a:extLst>
          </p:cNvPr>
          <p:cNvSpPr txBox="1"/>
          <p:nvPr/>
        </p:nvSpPr>
        <p:spPr>
          <a:xfrm>
            <a:off x="4787900" y="4336574"/>
            <a:ext cx="34847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If you get a best speaker award in </a:t>
            </a:r>
            <a:r>
              <a:rPr lang="en-US" sz="2000" i="1" dirty="0"/>
              <a:t>this competition</a:t>
            </a:r>
            <a:r>
              <a:rPr lang="en-US" sz="2000" dirty="0"/>
              <a:t> you get an automatic invitation to join.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0054E-8AC2-3F42-AB15-D5A30F986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66469-DEB1-2D4E-9BB2-D1E80EB644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82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8F4E9F-FE1B-9347-AF26-C239FA498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68" y="253999"/>
            <a:ext cx="7194531" cy="37592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51C3E8-4A57-A34C-A6D1-4E08B7A7D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32" y="1869432"/>
            <a:ext cx="6022967" cy="4287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107" name="Google Shape;10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You and a partner argue a criminal case</a:t>
            </a:r>
            <a:endParaRPr/>
          </a:p>
          <a:p>
            <a:pPr marL="342900" lvl="0" indent="-228600" algn="l" rtl="0">
              <a:spcBef>
                <a:spcPts val="176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You and your partner will prepare opening statements, direct &amp; cross examinations, and closing arguments.</a:t>
            </a:r>
            <a:endParaRPr/>
          </a:p>
          <a:p>
            <a:pPr marL="342900" lvl="1" indent="-228600" algn="l" rtl="0">
              <a:spcBef>
                <a:spcPts val="176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 sz="2800"/>
              <a:t>You will argue before a panel of 2-5 practicing attorneys at least twice. </a:t>
            </a:r>
            <a:endParaRPr/>
          </a:p>
          <a:p>
            <a:pPr marL="342900" lvl="0" indent="-228600" algn="l" rtl="0">
              <a:spcBef>
                <a:spcPts val="176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You will prepare and present cases for both the prosecution and the defense.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en-US"/>
              <a:t>Registration</a:t>
            </a:r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dirty="0"/>
              <a:t>Registration will open today after this session, and will remain open until Tuesday, </a:t>
            </a:r>
            <a:r>
              <a:rPr lang="en-US" sz="3200"/>
              <a:t>October 21nd</a:t>
            </a:r>
            <a:endParaRPr dirty="0"/>
          </a:p>
          <a:p>
            <a:pPr marL="342900" lvl="0" indent="-228600" algn="l" rtl="0">
              <a:spcBef>
                <a:spcPts val="1840"/>
              </a:spcBef>
              <a:spcAft>
                <a:spcPts val="0"/>
              </a:spcAft>
              <a:buSzPts val="3200"/>
              <a:buChar char="•"/>
            </a:pPr>
            <a:r>
              <a:rPr lang="en-US" sz="3200" dirty="0"/>
              <a:t>To register, email </a:t>
            </a:r>
            <a:r>
              <a:rPr lang="en-US" sz="3200" u="sng" dirty="0">
                <a:solidFill>
                  <a:schemeClr val="hlink"/>
                </a:solidFill>
                <a:hlinkClick r:id="rId3"/>
              </a:rPr>
              <a:t>uwmchb1lmock@gmail.com</a:t>
            </a:r>
            <a:r>
              <a:rPr lang="en-US" sz="3200" dirty="0"/>
              <a:t> and we will send you the link to the registration form.</a:t>
            </a:r>
          </a:p>
          <a:p>
            <a:pPr marL="342900" lvl="0" indent="-228600" algn="l" rtl="0">
              <a:spcBef>
                <a:spcPts val="1840"/>
              </a:spcBef>
              <a:spcAft>
                <a:spcPts val="0"/>
              </a:spcAft>
              <a:buSzPts val="3200"/>
              <a:buChar char="•"/>
            </a:pPr>
            <a:r>
              <a:rPr lang="en-US" sz="3200" dirty="0"/>
              <a:t>This year, the competition is FREE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AD18C-C5C4-5C4B-89A7-983E454DC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Problem: </a:t>
            </a:r>
            <a:br>
              <a:rPr lang="en-US" dirty="0"/>
            </a:br>
            <a:r>
              <a:rPr lang="en-US" dirty="0"/>
              <a:t>Lone Star v. Sloan</a:t>
            </a:r>
          </a:p>
        </p:txBody>
      </p:sp>
      <p:sp>
        <p:nvSpPr>
          <p:cNvPr id="14" name="Vertical Text Placeholder 2">
            <a:extLst>
              <a:ext uri="{FF2B5EF4-FFF2-40B4-BE49-F238E27FC236}">
                <a16:creationId xmlns:a16="http://schemas.microsoft.com/office/drawing/2014/main" id="{43D91498-CD9B-8944-BA34-7ABF17293BA4}"/>
              </a:ext>
            </a:extLst>
          </p:cNvPr>
          <p:cNvSpPr txBox="1">
            <a:spLocks/>
          </p:cNvSpPr>
          <p:nvPr/>
        </p:nvSpPr>
        <p:spPr>
          <a:xfrm>
            <a:off x="925636" y="1530218"/>
            <a:ext cx="7062537" cy="696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en-US" sz="3500" b="1" dirty="0">
                <a:solidFill>
                  <a:srgbClr val="000000"/>
                </a:solidFill>
              </a:rPr>
              <a:t>Wealthy Rancher a Crook? </a:t>
            </a:r>
          </a:p>
        </p:txBody>
      </p:sp>
      <p:sp>
        <p:nvSpPr>
          <p:cNvPr id="15" name="Vertical Text Placeholder 2">
            <a:extLst>
              <a:ext uri="{FF2B5EF4-FFF2-40B4-BE49-F238E27FC236}">
                <a16:creationId xmlns:a16="http://schemas.microsoft.com/office/drawing/2014/main" id="{B91A8A15-3F2D-F945-97C9-13DCBABD3066}"/>
              </a:ext>
            </a:extLst>
          </p:cNvPr>
          <p:cNvSpPr txBox="1">
            <a:spLocks/>
          </p:cNvSpPr>
          <p:nvPr/>
        </p:nvSpPr>
        <p:spPr>
          <a:xfrm>
            <a:off x="480083" y="5396248"/>
            <a:ext cx="4059832" cy="1461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800000"/>
              </a:buClr>
              <a:buNone/>
            </a:pPr>
            <a:endParaRPr lang="en-US" dirty="0"/>
          </a:p>
          <a:p>
            <a:pPr>
              <a:buClr>
                <a:srgbClr val="800000"/>
              </a:buClr>
            </a:pPr>
            <a:endParaRPr lang="en-US" dirty="0"/>
          </a:p>
          <a:p>
            <a:pPr>
              <a:buClr>
                <a:srgbClr val="800000"/>
              </a:buClr>
            </a:pPr>
            <a:endParaRPr lang="en-US" dirty="0"/>
          </a:p>
        </p:txBody>
      </p:sp>
      <p:sp>
        <p:nvSpPr>
          <p:cNvPr id="16" name="Vertical Text Placeholder 2">
            <a:extLst>
              <a:ext uri="{FF2B5EF4-FFF2-40B4-BE49-F238E27FC236}">
                <a16:creationId xmlns:a16="http://schemas.microsoft.com/office/drawing/2014/main" id="{48537986-28C2-774C-9CE2-DC1AAE21BD84}"/>
              </a:ext>
            </a:extLst>
          </p:cNvPr>
          <p:cNvSpPr txBox="1">
            <a:spLocks/>
          </p:cNvSpPr>
          <p:nvPr/>
        </p:nvSpPr>
        <p:spPr>
          <a:xfrm>
            <a:off x="4919731" y="5093310"/>
            <a:ext cx="3994082" cy="1764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800000"/>
              </a:buClr>
              <a:buNone/>
            </a:pPr>
            <a:endParaRPr lang="en-US" dirty="0"/>
          </a:p>
        </p:txBody>
      </p:sp>
      <p:pic>
        <p:nvPicPr>
          <p:cNvPr id="17" name="Picture 1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85F6CA1-DE5A-AD47-A86F-D4A6A651D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87" y="2339595"/>
            <a:ext cx="2734057" cy="395342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842AE38-0465-374D-AF40-63CD0B6F048F}"/>
              </a:ext>
            </a:extLst>
          </p:cNvPr>
          <p:cNvSpPr txBox="1"/>
          <p:nvPr/>
        </p:nvSpPr>
        <p:spPr>
          <a:xfrm>
            <a:off x="2885287" y="5084120"/>
            <a:ext cx="2565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800" dirty="0"/>
              <a:t>Did Sloan hire </a:t>
            </a:r>
            <a:r>
              <a:rPr lang="en-US" sz="1800" b="1" dirty="0"/>
              <a:t>Terry </a:t>
            </a:r>
            <a:r>
              <a:rPr lang="en-US" sz="1800" b="1" dirty="0" err="1"/>
              <a:t>Tyo</a:t>
            </a:r>
            <a:r>
              <a:rPr lang="en-US" sz="1800" b="1" dirty="0"/>
              <a:t> </a:t>
            </a:r>
            <a:r>
              <a:rPr lang="en-US" sz="1800" dirty="0"/>
              <a:t>to stage a break-in because Sloan was broke?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A838D3-1568-D841-AF2C-4E4FF5EB056D}"/>
              </a:ext>
            </a:extLst>
          </p:cNvPr>
          <p:cNvSpPr txBox="1"/>
          <p:nvPr/>
        </p:nvSpPr>
        <p:spPr>
          <a:xfrm>
            <a:off x="2941736" y="3590392"/>
            <a:ext cx="2347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Was his jewelry stolen by his ex’s brother </a:t>
            </a:r>
            <a:r>
              <a:rPr lang="en-US" sz="1800" b="1" dirty="0"/>
              <a:t>Duke Remington</a:t>
            </a:r>
            <a:r>
              <a:rPr lang="en-US" sz="1800" dirty="0"/>
              <a:t>?</a:t>
            </a:r>
          </a:p>
        </p:txBody>
      </p:sp>
      <p:sp>
        <p:nvSpPr>
          <p:cNvPr id="29" name="6-Point Star 28">
            <a:extLst>
              <a:ext uri="{FF2B5EF4-FFF2-40B4-BE49-F238E27FC236}">
                <a16:creationId xmlns:a16="http://schemas.microsoft.com/office/drawing/2014/main" id="{D360B141-AA14-B545-8811-06DD2EF5173B}"/>
              </a:ext>
            </a:extLst>
          </p:cNvPr>
          <p:cNvSpPr/>
          <p:nvPr/>
        </p:nvSpPr>
        <p:spPr>
          <a:xfrm>
            <a:off x="4808587" y="2718117"/>
            <a:ext cx="3250492" cy="2678131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F40A50-E78E-FE4F-87E6-98987021C1CD}"/>
              </a:ext>
            </a:extLst>
          </p:cNvPr>
          <p:cNvSpPr txBox="1"/>
          <p:nvPr/>
        </p:nvSpPr>
        <p:spPr>
          <a:xfrm>
            <a:off x="2941736" y="2304466"/>
            <a:ext cx="2565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Did </a:t>
            </a:r>
            <a:r>
              <a:rPr lang="en-US" sz="1800" b="1" dirty="0"/>
              <a:t>Dennis Sloan </a:t>
            </a:r>
            <a:r>
              <a:rPr lang="en-US" sz="1800" dirty="0"/>
              <a:t>file a </a:t>
            </a:r>
            <a:r>
              <a:rPr lang="en-US" sz="1800" i="1" u="sng" dirty="0"/>
              <a:t>fraudulent insurance </a:t>
            </a:r>
            <a:r>
              <a:rPr lang="en-US" sz="1800" dirty="0"/>
              <a:t>claim for stolen jewelry?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BF3470-6BD9-BA4D-A6F9-562B5E95E7E7}"/>
              </a:ext>
            </a:extLst>
          </p:cNvPr>
          <p:cNvSpPr txBox="1"/>
          <p:nvPr/>
        </p:nvSpPr>
        <p:spPr>
          <a:xfrm>
            <a:off x="5106617" y="3347882"/>
            <a:ext cx="265763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60"/>
              </a:spcBef>
              <a:buClr>
                <a:schemeClr val="accent1"/>
              </a:buClr>
              <a:buSzPts val="1800"/>
            </a:pPr>
            <a:r>
              <a:rPr lang="en-US" sz="22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There’s only one way to find out: The Lone Star criminal justice system!	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Explosion 2 31">
            <a:extLst>
              <a:ext uri="{FF2B5EF4-FFF2-40B4-BE49-F238E27FC236}">
                <a16:creationId xmlns:a16="http://schemas.microsoft.com/office/drawing/2014/main" id="{9E7762F8-93A4-5547-A497-54E7F03771A2}"/>
              </a:ext>
            </a:extLst>
          </p:cNvPr>
          <p:cNvSpPr/>
          <p:nvPr/>
        </p:nvSpPr>
        <p:spPr>
          <a:xfrm>
            <a:off x="319333" y="2045019"/>
            <a:ext cx="905988" cy="589151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95C69F-9946-7B4A-A132-1B05432B5BCE}"/>
              </a:ext>
            </a:extLst>
          </p:cNvPr>
          <p:cNvSpPr txBox="1"/>
          <p:nvPr/>
        </p:nvSpPr>
        <p:spPr>
          <a:xfrm rot="20492551">
            <a:off x="427415" y="2198466"/>
            <a:ext cx="617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Pew!</a:t>
            </a:r>
          </a:p>
        </p:txBody>
      </p:sp>
      <p:sp>
        <p:nvSpPr>
          <p:cNvPr id="33" name="Explosion 2 32">
            <a:extLst>
              <a:ext uri="{FF2B5EF4-FFF2-40B4-BE49-F238E27FC236}">
                <a16:creationId xmlns:a16="http://schemas.microsoft.com/office/drawing/2014/main" id="{863ED906-9A02-194A-B22A-2132D96ED34D}"/>
              </a:ext>
            </a:extLst>
          </p:cNvPr>
          <p:cNvSpPr/>
          <p:nvPr/>
        </p:nvSpPr>
        <p:spPr>
          <a:xfrm rot="2546308">
            <a:off x="2337463" y="2068596"/>
            <a:ext cx="905988" cy="589151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E4572F-5DF6-CF46-90AA-F366BDA9C78F}"/>
              </a:ext>
            </a:extLst>
          </p:cNvPr>
          <p:cNvSpPr txBox="1"/>
          <p:nvPr/>
        </p:nvSpPr>
        <p:spPr>
          <a:xfrm rot="958315">
            <a:off x="2481701" y="2209284"/>
            <a:ext cx="617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Pew!</a:t>
            </a:r>
          </a:p>
        </p:txBody>
      </p:sp>
    </p:spTree>
    <p:extLst>
      <p:ext uri="{BB962C8B-B14F-4D97-AF65-F5344CB8AC3E}">
        <p14:creationId xmlns:p14="http://schemas.microsoft.com/office/powerpoint/2010/main" val="393514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9" grpId="0" animBg="1"/>
      <p:bldP spid="26" grpId="0"/>
      <p:bldP spid="22" grpId="0"/>
      <p:bldP spid="32" grpId="0" animBg="1"/>
      <p:bldP spid="30" grpId="0"/>
      <p:bldP spid="33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en-US" dirty="0"/>
              <a:t>The Problem</a:t>
            </a:r>
            <a:endParaRPr dirty="0"/>
          </a:p>
        </p:txBody>
      </p:sp>
      <p:sp>
        <p:nvSpPr>
          <p:cNvPr id="119" name="Google Shape;119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Problem will be released once your registration email is received</a:t>
            </a:r>
            <a:endParaRPr dirty="0">
              <a:solidFill>
                <a:srgbClr val="000000"/>
              </a:solidFill>
            </a:endParaRPr>
          </a:p>
          <a:p>
            <a:pPr marL="342900" lvl="0" indent="-228600" algn="l" rtl="0">
              <a:spcBef>
                <a:spcPts val="176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You will receive:</a:t>
            </a:r>
          </a:p>
          <a:p>
            <a:pPr marL="800100" lvl="1" indent="-228600">
              <a:spcBef>
                <a:spcPts val="1760"/>
              </a:spcBef>
              <a:buSzPts val="2800"/>
            </a:pPr>
            <a:r>
              <a:rPr lang="en-US" sz="2600" dirty="0"/>
              <a:t>The complete rules of the competition</a:t>
            </a:r>
          </a:p>
          <a:p>
            <a:pPr marL="1257300" lvl="2" indent="-228600">
              <a:spcBef>
                <a:spcPts val="1760"/>
              </a:spcBef>
              <a:buSzPts val="2800"/>
            </a:pPr>
            <a:r>
              <a:rPr lang="en-US" sz="2400" dirty="0"/>
              <a:t>which includes a list of permissible objections</a:t>
            </a:r>
          </a:p>
          <a:p>
            <a:pPr marL="800100" lvl="1" indent="-228600">
              <a:spcBef>
                <a:spcPts val="1760"/>
              </a:spcBef>
              <a:buSzPts val="2800"/>
            </a:pPr>
            <a:r>
              <a:rPr lang="en-US" sz="2600" dirty="0"/>
              <a:t>A sample judge’s ballot </a:t>
            </a:r>
          </a:p>
          <a:p>
            <a:pPr marL="800100" lvl="1" indent="-228600">
              <a:spcBef>
                <a:spcPts val="1760"/>
              </a:spcBef>
              <a:buSzPts val="2800"/>
            </a:pPr>
            <a:r>
              <a:rPr lang="en-US" sz="2600" dirty="0"/>
              <a:t>The problem itself, with modified stipulations</a:t>
            </a:r>
            <a:endParaRPr dirty="0"/>
          </a:p>
          <a:p>
            <a:pPr marL="342900" lvl="0" indent="-228600" algn="l" rtl="0">
              <a:spcBef>
                <a:spcPts val="176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These materials (except for the problem) will also be available on the MCHB website.</a:t>
            </a:r>
            <a:endParaRPr sz="2800" dirty="0">
              <a:solidFill>
                <a:srgbClr val="FF0000"/>
              </a:solidFill>
            </a:endParaRPr>
          </a:p>
          <a:p>
            <a:pPr marL="342900" lvl="0" indent="-88900" algn="l" rtl="0">
              <a:spcBef>
                <a:spcPts val="1640"/>
              </a:spcBef>
              <a:spcAft>
                <a:spcPts val="0"/>
              </a:spcAft>
              <a:buSzPts val="2200"/>
              <a:buNone/>
            </a:pPr>
            <a:endParaRPr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en-US"/>
              <a:t>The Format</a:t>
            </a:r>
            <a:endParaRPr/>
          </a:p>
        </p:txBody>
      </p:sp>
      <p:sp>
        <p:nvSpPr>
          <p:cNvPr id="125" name="Google Shape;12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032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Opening Statements (Prosecution first, then Defense)</a:t>
            </a:r>
            <a:endParaRPr sz="2400"/>
          </a:p>
          <a:p>
            <a:pPr marL="342900" lvl="0" indent="-203200" algn="l" rtl="0"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Prosecution Case (2 witnesses)</a:t>
            </a:r>
            <a:endParaRPr sz="2400"/>
          </a:p>
          <a:p>
            <a:pPr marL="640080" lvl="1" indent="-2286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Direct</a:t>
            </a:r>
            <a:endParaRPr/>
          </a:p>
          <a:p>
            <a:pPr marL="640080" lvl="1" indent="-2286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Cross</a:t>
            </a:r>
            <a:endParaRPr/>
          </a:p>
          <a:p>
            <a:pPr marL="342900" lvl="0" indent="-203200" algn="l" rtl="0"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Defense Case (2 witnesses)</a:t>
            </a:r>
            <a:endParaRPr sz="2400"/>
          </a:p>
          <a:p>
            <a:pPr marL="640080" lvl="1" indent="-2286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Direct</a:t>
            </a:r>
            <a:endParaRPr/>
          </a:p>
          <a:p>
            <a:pPr marL="640080" lvl="1" indent="-2286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Cross</a:t>
            </a:r>
            <a:endParaRPr/>
          </a:p>
          <a:p>
            <a:pPr marL="342900" lvl="0" indent="-203200" algn="l" rtl="0"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Closing Arguments (Prosecution first, then Defense)</a:t>
            </a:r>
            <a:endParaRPr sz="2400"/>
          </a:p>
          <a:p>
            <a:pPr marL="640080" lvl="1" indent="-2286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Plaintiff Rebuttal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936</Words>
  <Application>Microsoft Macintosh PowerPoint</Application>
  <PresentationFormat>On-screen Show (4:3)</PresentationFormat>
  <Paragraphs>125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</vt:lpstr>
      <vt:lpstr>Wingdings 2</vt:lpstr>
      <vt:lpstr>Adjacency</vt:lpstr>
      <vt:lpstr>2019 1L Mock Trial Competition   Presented by:</vt:lpstr>
      <vt:lpstr>MCHB and How to Get On</vt:lpstr>
      <vt:lpstr>PowerPoint Presentation</vt:lpstr>
      <vt:lpstr>PowerPoint Presentation</vt:lpstr>
      <vt:lpstr>Overview</vt:lpstr>
      <vt:lpstr>Registration</vt:lpstr>
      <vt:lpstr>The Problem:  Lone Star v. Sloan</vt:lpstr>
      <vt:lpstr>The Problem</vt:lpstr>
      <vt:lpstr>The Format</vt:lpstr>
      <vt:lpstr>Pre-Competition Dates</vt:lpstr>
      <vt:lpstr>Competition Dates</vt:lpstr>
      <vt:lpstr>Training</vt:lpstr>
      <vt:lpstr>Rules</vt:lpstr>
      <vt:lpstr>Committee Office Hours</vt:lpstr>
      <vt:lpstr>Awards</vt:lpstr>
      <vt:lpstr>What should I do now?</vt:lpstr>
      <vt:lpstr>Questions?</vt:lpstr>
      <vt:lpstr>WANT TO REGISTER NOW?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1L Mock Trial Competition   Presented by:</dc:title>
  <dc:creator>Benjamin Hellerstein</dc:creator>
  <cp:lastModifiedBy>Kayvon Behroozian</cp:lastModifiedBy>
  <cp:revision>21</cp:revision>
  <dcterms:created xsi:type="dcterms:W3CDTF">2009-02-18T05:21:09Z</dcterms:created>
  <dcterms:modified xsi:type="dcterms:W3CDTF">2019-10-14T21:06:26Z</dcterms:modified>
</cp:coreProperties>
</file>